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75"/>
  </p:notesMasterIdLst>
  <p:handoutMasterIdLst>
    <p:handoutMasterId r:id="rId76"/>
  </p:handoutMasterIdLst>
  <p:sldIdLst>
    <p:sldId id="256" r:id="rId2"/>
    <p:sldId id="364" r:id="rId3"/>
    <p:sldId id="365" r:id="rId4"/>
    <p:sldId id="366" r:id="rId5"/>
    <p:sldId id="367" r:id="rId6"/>
    <p:sldId id="368" r:id="rId7"/>
    <p:sldId id="370" r:id="rId8"/>
    <p:sldId id="369" r:id="rId9"/>
    <p:sldId id="371" r:id="rId10"/>
    <p:sldId id="372" r:id="rId11"/>
    <p:sldId id="373" r:id="rId12"/>
    <p:sldId id="375" r:id="rId13"/>
    <p:sldId id="374" r:id="rId14"/>
    <p:sldId id="376" r:id="rId15"/>
    <p:sldId id="377" r:id="rId16"/>
    <p:sldId id="379" r:id="rId17"/>
    <p:sldId id="378" r:id="rId18"/>
    <p:sldId id="311" r:id="rId19"/>
    <p:sldId id="312" r:id="rId20"/>
    <p:sldId id="313" r:id="rId21"/>
    <p:sldId id="314" r:id="rId22"/>
    <p:sldId id="315" r:id="rId23"/>
    <p:sldId id="316" r:id="rId24"/>
    <p:sldId id="262" r:id="rId25"/>
    <p:sldId id="282" r:id="rId26"/>
    <p:sldId id="264" r:id="rId27"/>
    <p:sldId id="310" r:id="rId28"/>
    <p:sldId id="318" r:id="rId29"/>
    <p:sldId id="317" r:id="rId30"/>
    <p:sldId id="319" r:id="rId31"/>
    <p:sldId id="320" r:id="rId32"/>
    <p:sldId id="321" r:id="rId33"/>
    <p:sldId id="322" r:id="rId34"/>
    <p:sldId id="323" r:id="rId35"/>
    <p:sldId id="325" r:id="rId36"/>
    <p:sldId id="326" r:id="rId37"/>
    <p:sldId id="331" r:id="rId38"/>
    <p:sldId id="332" r:id="rId39"/>
    <p:sldId id="333" r:id="rId40"/>
    <p:sldId id="327" r:id="rId41"/>
    <p:sldId id="328" r:id="rId42"/>
    <p:sldId id="329" r:id="rId43"/>
    <p:sldId id="330" r:id="rId44"/>
    <p:sldId id="334" r:id="rId45"/>
    <p:sldId id="336" r:id="rId46"/>
    <p:sldId id="335" r:id="rId47"/>
    <p:sldId id="338" r:id="rId48"/>
    <p:sldId id="339" r:id="rId49"/>
    <p:sldId id="337" r:id="rId50"/>
    <p:sldId id="340" r:id="rId51"/>
    <p:sldId id="324" r:id="rId52"/>
    <p:sldId id="341" r:id="rId53"/>
    <p:sldId id="342" r:id="rId54"/>
    <p:sldId id="343" r:id="rId55"/>
    <p:sldId id="344" r:id="rId56"/>
    <p:sldId id="345" r:id="rId57"/>
    <p:sldId id="346" r:id="rId58"/>
    <p:sldId id="347" r:id="rId59"/>
    <p:sldId id="348" r:id="rId60"/>
    <p:sldId id="349" r:id="rId61"/>
    <p:sldId id="350" r:id="rId62"/>
    <p:sldId id="351" r:id="rId63"/>
    <p:sldId id="352" r:id="rId64"/>
    <p:sldId id="353" r:id="rId65"/>
    <p:sldId id="354" r:id="rId66"/>
    <p:sldId id="355" r:id="rId67"/>
    <p:sldId id="357" r:id="rId68"/>
    <p:sldId id="358" r:id="rId69"/>
    <p:sldId id="359" r:id="rId70"/>
    <p:sldId id="360" r:id="rId71"/>
    <p:sldId id="361" r:id="rId72"/>
    <p:sldId id="362" r:id="rId73"/>
    <p:sldId id="363" r:id="rId74"/>
  </p:sldIdLst>
  <p:sldSz cx="9144000" cy="6858000" type="screen4x3"/>
  <p:notesSz cx="6858000" cy="9144000"/>
  <p:defaultTextStyle>
    <a:defPPr>
      <a:defRPr lang="it-IT"/>
    </a:defPPr>
    <a:lvl1pPr algn="ctr" rtl="0" fontAlgn="base">
      <a:spcBef>
        <a:spcPct val="0"/>
      </a:spcBef>
      <a:spcAft>
        <a:spcPct val="0"/>
      </a:spcAft>
      <a:defRPr sz="2400" b="1" i="1" kern="1200">
        <a:solidFill>
          <a:schemeClr val="tx1"/>
        </a:solidFill>
        <a:latin typeface="Times New Roman" charset="0"/>
        <a:ea typeface="+mn-ea"/>
        <a:cs typeface="+mn-cs"/>
      </a:defRPr>
    </a:lvl1pPr>
    <a:lvl2pPr marL="457200" algn="ctr" rtl="0" fontAlgn="base">
      <a:spcBef>
        <a:spcPct val="0"/>
      </a:spcBef>
      <a:spcAft>
        <a:spcPct val="0"/>
      </a:spcAft>
      <a:defRPr sz="2400" b="1" i="1" kern="1200">
        <a:solidFill>
          <a:schemeClr val="tx1"/>
        </a:solidFill>
        <a:latin typeface="Times New Roman" charset="0"/>
        <a:ea typeface="+mn-ea"/>
        <a:cs typeface="+mn-cs"/>
      </a:defRPr>
    </a:lvl2pPr>
    <a:lvl3pPr marL="914400" algn="ctr" rtl="0" fontAlgn="base">
      <a:spcBef>
        <a:spcPct val="0"/>
      </a:spcBef>
      <a:spcAft>
        <a:spcPct val="0"/>
      </a:spcAft>
      <a:defRPr sz="2400" b="1" i="1" kern="1200">
        <a:solidFill>
          <a:schemeClr val="tx1"/>
        </a:solidFill>
        <a:latin typeface="Times New Roman" charset="0"/>
        <a:ea typeface="+mn-ea"/>
        <a:cs typeface="+mn-cs"/>
      </a:defRPr>
    </a:lvl3pPr>
    <a:lvl4pPr marL="1371600" algn="ctr" rtl="0" fontAlgn="base">
      <a:spcBef>
        <a:spcPct val="0"/>
      </a:spcBef>
      <a:spcAft>
        <a:spcPct val="0"/>
      </a:spcAft>
      <a:defRPr sz="2400" b="1" i="1" kern="1200">
        <a:solidFill>
          <a:schemeClr val="tx1"/>
        </a:solidFill>
        <a:latin typeface="Times New Roman" charset="0"/>
        <a:ea typeface="+mn-ea"/>
        <a:cs typeface="+mn-cs"/>
      </a:defRPr>
    </a:lvl4pPr>
    <a:lvl5pPr marL="1828800" algn="ctr" rtl="0" fontAlgn="base">
      <a:spcBef>
        <a:spcPct val="0"/>
      </a:spcBef>
      <a:spcAft>
        <a:spcPct val="0"/>
      </a:spcAft>
      <a:defRPr sz="2400" b="1" i="1" kern="1200">
        <a:solidFill>
          <a:schemeClr val="tx1"/>
        </a:solidFill>
        <a:latin typeface="Times New Roman" charset="0"/>
        <a:ea typeface="+mn-ea"/>
        <a:cs typeface="+mn-cs"/>
      </a:defRPr>
    </a:lvl5pPr>
    <a:lvl6pPr marL="2286000" algn="l" defTabSz="914400" rtl="0" eaLnBrk="1" latinLnBrk="0" hangingPunct="1">
      <a:defRPr sz="2400" b="1" i="1" kern="1200">
        <a:solidFill>
          <a:schemeClr val="tx1"/>
        </a:solidFill>
        <a:latin typeface="Times New Roman" charset="0"/>
        <a:ea typeface="+mn-ea"/>
        <a:cs typeface="+mn-cs"/>
      </a:defRPr>
    </a:lvl6pPr>
    <a:lvl7pPr marL="2743200" algn="l" defTabSz="914400" rtl="0" eaLnBrk="1" latinLnBrk="0" hangingPunct="1">
      <a:defRPr sz="2400" b="1" i="1" kern="1200">
        <a:solidFill>
          <a:schemeClr val="tx1"/>
        </a:solidFill>
        <a:latin typeface="Times New Roman" charset="0"/>
        <a:ea typeface="+mn-ea"/>
        <a:cs typeface="+mn-cs"/>
      </a:defRPr>
    </a:lvl7pPr>
    <a:lvl8pPr marL="3200400" algn="l" defTabSz="914400" rtl="0" eaLnBrk="1" latinLnBrk="0" hangingPunct="1">
      <a:defRPr sz="2400" b="1" i="1" kern="1200">
        <a:solidFill>
          <a:schemeClr val="tx1"/>
        </a:solidFill>
        <a:latin typeface="Times New Roman" charset="0"/>
        <a:ea typeface="+mn-ea"/>
        <a:cs typeface="+mn-cs"/>
      </a:defRPr>
    </a:lvl8pPr>
    <a:lvl9pPr marL="3657600" algn="l" defTabSz="914400" rtl="0" eaLnBrk="1" latinLnBrk="0" hangingPunct="1">
      <a:defRPr sz="2400" b="1" i="1"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09" autoAdjust="0"/>
    <p:restoredTop sz="91085" autoAdjust="0"/>
  </p:normalViewPr>
  <p:slideViewPr>
    <p:cSldViewPr>
      <p:cViewPr>
        <p:scale>
          <a:sx n="50" d="100"/>
          <a:sy n="50" d="100"/>
        </p:scale>
        <p:origin x="-1339" y="-62"/>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_rels/viewProps.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slide" Target="slides/slide2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it-IT"/>
          </a:p>
        </p:txBody>
      </p:sp>
      <p:sp>
        <p:nvSpPr>
          <p:cNvPr id="4301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it-IT"/>
          </a:p>
        </p:txBody>
      </p:sp>
      <p:sp>
        <p:nvSpPr>
          <p:cNvPr id="4301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it-IT"/>
          </a:p>
        </p:txBody>
      </p:sp>
      <p:sp>
        <p:nvSpPr>
          <p:cNvPr id="4301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04F9A6C-4132-44ED-B467-0551C161F708}" type="slidenum">
              <a:rPr lang="it-IT"/>
              <a:pPr/>
              <a:t>‹#›</a:t>
            </a:fld>
            <a:endParaRPr lang="it-IT"/>
          </a:p>
        </p:txBody>
      </p:sp>
    </p:spTree>
    <p:extLst>
      <p:ext uri="{BB962C8B-B14F-4D97-AF65-F5344CB8AC3E}">
        <p14:creationId xmlns:p14="http://schemas.microsoft.com/office/powerpoint/2010/main" xmlns="" val="9810127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it-IT"/>
          </a:p>
        </p:txBody>
      </p:sp>
      <p:sp>
        <p:nvSpPr>
          <p:cNvPr id="4096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it-IT"/>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096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096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it-IT"/>
          </a:p>
        </p:txBody>
      </p:sp>
      <p:sp>
        <p:nvSpPr>
          <p:cNvPr id="4096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16D6025-40C2-4763-90FA-35D4DA614DDB}" type="slidenum">
              <a:rPr lang="it-IT"/>
              <a:pPr/>
              <a:t>‹#›</a:t>
            </a:fld>
            <a:endParaRPr lang="it-IT"/>
          </a:p>
        </p:txBody>
      </p:sp>
    </p:spTree>
    <p:extLst>
      <p:ext uri="{BB962C8B-B14F-4D97-AF65-F5344CB8AC3E}">
        <p14:creationId xmlns:p14="http://schemas.microsoft.com/office/powerpoint/2010/main" xmlns="" val="203301197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098" name="Group 2"/>
          <p:cNvGrpSpPr>
            <a:grpSpLocks/>
          </p:cNvGrpSpPr>
          <p:nvPr/>
        </p:nvGrpSpPr>
        <p:grpSpPr bwMode="auto">
          <a:xfrm>
            <a:off x="-1035050" y="1552575"/>
            <a:ext cx="10179050" cy="5305425"/>
            <a:chOff x="-652" y="978"/>
            <a:chExt cx="6412" cy="3342"/>
          </a:xfrm>
        </p:grpSpPr>
        <p:sp>
          <p:nvSpPr>
            <p:cNvPr id="4099"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endParaRPr lang="it-IT"/>
            </a:p>
          </p:txBody>
        </p:sp>
        <p:sp>
          <p:nvSpPr>
            <p:cNvPr id="4100" name="Arc 4"/>
            <p:cNvSpPr>
              <a:spLocks/>
            </p:cNvSpPr>
            <p:nvPr/>
          </p:nvSpPr>
          <p:spPr bwMode="auto">
            <a:xfrm>
              <a:off x="-652" y="978"/>
              <a:ext cx="4237" cy="3342"/>
            </a:xfrm>
            <a:custGeom>
              <a:avLst/>
              <a:gdLst>
                <a:gd name="G0" fmla="+- 0 0 0"/>
                <a:gd name="G1" fmla="+- 21231 0 0"/>
                <a:gd name="G2" fmla="+- 21600 0 0"/>
                <a:gd name="T0" fmla="*/ 3977 w 21600"/>
                <a:gd name="T1" fmla="*/ 0 h 21231"/>
                <a:gd name="T2" fmla="*/ 21600 w 21600"/>
                <a:gd name="T3" fmla="*/ 21231 h 21231"/>
                <a:gd name="T4" fmla="*/ 0 w 21600"/>
                <a:gd name="T5" fmla="*/ 21231 h 21231"/>
              </a:gdLst>
              <a:ahLst/>
              <a:cxnLst>
                <a:cxn ang="0">
                  <a:pos x="T0" y="T1"/>
                </a:cxn>
                <a:cxn ang="0">
                  <a:pos x="T2" y="T3"/>
                </a:cxn>
                <a:cxn ang="0">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close/>
                </a:path>
              </a:pathLst>
            </a:custGeom>
            <a:noFill/>
            <a:ln w="12700" cap="rnd">
              <a:solidFill>
                <a:schemeClr val="accent2"/>
              </a:solidFill>
              <a:round/>
              <a:headEnd type="none" w="sm" len="sm"/>
              <a:tailEnd type="none" w="sm" len="sm"/>
            </a:ln>
            <a:effectLst/>
          </p:spPr>
          <p:txBody>
            <a:bodyPr wrap="none" anchor="ctr"/>
            <a:lstStyle/>
            <a:p>
              <a:endParaRPr lang="it-IT"/>
            </a:p>
          </p:txBody>
        </p:sp>
      </p:grpSp>
      <p:sp>
        <p:nvSpPr>
          <p:cNvPr id="4101" name="Rectangle 5"/>
          <p:cNvSpPr>
            <a:spLocks noGrp="1" noChangeArrowheads="1"/>
          </p:cNvSpPr>
          <p:nvPr>
            <p:ph type="ctrTitle" sz="quarter"/>
          </p:nvPr>
        </p:nvSpPr>
        <p:spPr>
          <a:xfrm>
            <a:off x="1293813" y="762000"/>
            <a:ext cx="7772400" cy="1143000"/>
          </a:xfrm>
        </p:spPr>
        <p:txBody>
          <a:bodyPr anchor="b"/>
          <a:lstStyle>
            <a:lvl1pPr>
              <a:defRPr/>
            </a:lvl1pPr>
          </a:lstStyle>
          <a:p>
            <a:r>
              <a:rPr lang="it-IT"/>
              <a:t>Fare clic per modificare lo stile del titolo dello schema</a:t>
            </a:r>
          </a:p>
        </p:txBody>
      </p:sp>
      <p:sp>
        <p:nvSpPr>
          <p:cNvPr id="4102"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r>
              <a:rPr lang="it-IT"/>
              <a:t>Fare clic per modificare lo stile del sottotitolo dello schema</a:t>
            </a:r>
          </a:p>
        </p:txBody>
      </p:sp>
      <p:sp>
        <p:nvSpPr>
          <p:cNvPr id="4103" name="Rectangle 7"/>
          <p:cNvSpPr>
            <a:spLocks noGrp="1" noChangeArrowheads="1"/>
          </p:cNvSpPr>
          <p:nvPr>
            <p:ph type="dt" sz="quarter" idx="2"/>
          </p:nvPr>
        </p:nvSpPr>
        <p:spPr/>
        <p:txBody>
          <a:bodyPr/>
          <a:lstStyle>
            <a:lvl1pPr>
              <a:defRPr/>
            </a:lvl1pPr>
          </a:lstStyle>
          <a:p>
            <a:endParaRPr lang="it-IT"/>
          </a:p>
        </p:txBody>
      </p:sp>
      <p:sp>
        <p:nvSpPr>
          <p:cNvPr id="4104" name="Rectangle 8"/>
          <p:cNvSpPr>
            <a:spLocks noGrp="1" noChangeArrowheads="1"/>
          </p:cNvSpPr>
          <p:nvPr>
            <p:ph type="ftr" sz="quarter" idx="3"/>
          </p:nvPr>
        </p:nvSpPr>
        <p:spPr/>
        <p:txBody>
          <a:bodyPr/>
          <a:lstStyle>
            <a:lvl1pPr>
              <a:defRPr/>
            </a:lvl1pPr>
          </a:lstStyle>
          <a:p>
            <a:endParaRPr lang="it-IT"/>
          </a:p>
        </p:txBody>
      </p:sp>
      <p:sp>
        <p:nvSpPr>
          <p:cNvPr id="4105" name="Rectangle 9"/>
          <p:cNvSpPr>
            <a:spLocks noGrp="1" noChangeArrowheads="1"/>
          </p:cNvSpPr>
          <p:nvPr>
            <p:ph type="sldNum" sz="quarter" idx="4"/>
          </p:nvPr>
        </p:nvSpPr>
        <p:spPr/>
        <p:txBody>
          <a:bodyPr/>
          <a:lstStyle>
            <a:lvl1pPr>
              <a:defRPr/>
            </a:lvl1pPr>
          </a:lstStyle>
          <a:p>
            <a:fld id="{50FCAD8C-FC85-4FB9-B80E-8B4010870443}" type="slidenum">
              <a:rPr lang="it-IT"/>
              <a:pPr/>
              <a:t>‹#›</a:t>
            </a:fld>
            <a:endParaRPr lang="it-IT"/>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vl1pPr>
          </a:lstStyle>
          <a:p>
            <a:endParaRPr lang="it-IT"/>
          </a:p>
        </p:txBody>
      </p:sp>
      <p:sp>
        <p:nvSpPr>
          <p:cNvPr id="5" name="Footer Placeholder 4"/>
          <p:cNvSpPr>
            <a:spLocks noGrp="1"/>
          </p:cNvSpPr>
          <p:nvPr>
            <p:ph type="ftr" sz="quarter" idx="11"/>
          </p:nvPr>
        </p:nvSpPr>
        <p:spPr/>
        <p:txBody>
          <a:bodyPr/>
          <a:lstStyle>
            <a:lvl1pPr>
              <a:defRPr/>
            </a:lvl1pPr>
          </a:lstStyle>
          <a:p>
            <a:endParaRPr lang="it-IT"/>
          </a:p>
        </p:txBody>
      </p:sp>
      <p:sp>
        <p:nvSpPr>
          <p:cNvPr id="6" name="Slide Number Placeholder 5"/>
          <p:cNvSpPr>
            <a:spLocks noGrp="1"/>
          </p:cNvSpPr>
          <p:nvPr>
            <p:ph type="sldNum" sz="quarter" idx="12"/>
          </p:nvPr>
        </p:nvSpPr>
        <p:spPr/>
        <p:txBody>
          <a:bodyPr/>
          <a:lstStyle>
            <a:lvl1pPr>
              <a:defRPr/>
            </a:lvl1pPr>
          </a:lstStyle>
          <a:p>
            <a:fld id="{3D4F1FE6-3102-4F0A-A582-94A6D48066A8}" type="slidenum">
              <a:rPr lang="it-IT"/>
              <a:pPr/>
              <a:t>‹#›</a:t>
            </a:fld>
            <a:endParaRPr lang="it-IT"/>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it-IT"/>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vl1pPr>
          </a:lstStyle>
          <a:p>
            <a:endParaRPr lang="it-IT"/>
          </a:p>
        </p:txBody>
      </p:sp>
      <p:sp>
        <p:nvSpPr>
          <p:cNvPr id="5" name="Footer Placeholder 4"/>
          <p:cNvSpPr>
            <a:spLocks noGrp="1"/>
          </p:cNvSpPr>
          <p:nvPr>
            <p:ph type="ftr" sz="quarter" idx="11"/>
          </p:nvPr>
        </p:nvSpPr>
        <p:spPr/>
        <p:txBody>
          <a:bodyPr/>
          <a:lstStyle>
            <a:lvl1pPr>
              <a:defRPr/>
            </a:lvl1pPr>
          </a:lstStyle>
          <a:p>
            <a:endParaRPr lang="it-IT"/>
          </a:p>
        </p:txBody>
      </p:sp>
      <p:sp>
        <p:nvSpPr>
          <p:cNvPr id="6" name="Slide Number Placeholder 5"/>
          <p:cNvSpPr>
            <a:spLocks noGrp="1"/>
          </p:cNvSpPr>
          <p:nvPr>
            <p:ph type="sldNum" sz="quarter" idx="12"/>
          </p:nvPr>
        </p:nvSpPr>
        <p:spPr/>
        <p:txBody>
          <a:bodyPr/>
          <a:lstStyle>
            <a:lvl1pPr>
              <a:defRPr/>
            </a:lvl1pPr>
          </a:lstStyle>
          <a:p>
            <a:fld id="{C5676913-110A-4AB8-9267-5F1F8DCBCE33}" type="slidenum">
              <a:rPr lang="it-IT"/>
              <a:pPr/>
              <a:t>‹#›</a:t>
            </a:fld>
            <a:endParaRPr lang="it-IT"/>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vl1pPr>
          </a:lstStyle>
          <a:p>
            <a:endParaRPr lang="it-IT"/>
          </a:p>
        </p:txBody>
      </p:sp>
      <p:sp>
        <p:nvSpPr>
          <p:cNvPr id="5" name="Footer Placeholder 4"/>
          <p:cNvSpPr>
            <a:spLocks noGrp="1"/>
          </p:cNvSpPr>
          <p:nvPr>
            <p:ph type="ftr" sz="quarter" idx="11"/>
          </p:nvPr>
        </p:nvSpPr>
        <p:spPr/>
        <p:txBody>
          <a:bodyPr/>
          <a:lstStyle>
            <a:lvl1pPr>
              <a:defRPr/>
            </a:lvl1pPr>
          </a:lstStyle>
          <a:p>
            <a:endParaRPr lang="it-IT"/>
          </a:p>
        </p:txBody>
      </p:sp>
      <p:sp>
        <p:nvSpPr>
          <p:cNvPr id="6" name="Slide Number Placeholder 5"/>
          <p:cNvSpPr>
            <a:spLocks noGrp="1"/>
          </p:cNvSpPr>
          <p:nvPr>
            <p:ph type="sldNum" sz="quarter" idx="12"/>
          </p:nvPr>
        </p:nvSpPr>
        <p:spPr/>
        <p:txBody>
          <a:bodyPr/>
          <a:lstStyle>
            <a:lvl1pPr>
              <a:defRPr/>
            </a:lvl1pPr>
          </a:lstStyle>
          <a:p>
            <a:fld id="{3C0543E3-022F-49C3-A63F-78E4C461AA64}" type="slidenum">
              <a:rPr lang="it-IT"/>
              <a:pPr/>
              <a:t>‹#›</a:t>
            </a:fld>
            <a:endParaRPr lang="it-IT"/>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t-I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it-IT"/>
          </a:p>
        </p:txBody>
      </p:sp>
      <p:sp>
        <p:nvSpPr>
          <p:cNvPr id="5" name="Footer Placeholder 4"/>
          <p:cNvSpPr>
            <a:spLocks noGrp="1"/>
          </p:cNvSpPr>
          <p:nvPr>
            <p:ph type="ftr" sz="quarter" idx="11"/>
          </p:nvPr>
        </p:nvSpPr>
        <p:spPr/>
        <p:txBody>
          <a:bodyPr/>
          <a:lstStyle>
            <a:lvl1pPr>
              <a:defRPr/>
            </a:lvl1pPr>
          </a:lstStyle>
          <a:p>
            <a:endParaRPr lang="it-IT"/>
          </a:p>
        </p:txBody>
      </p:sp>
      <p:sp>
        <p:nvSpPr>
          <p:cNvPr id="6" name="Slide Number Placeholder 5"/>
          <p:cNvSpPr>
            <a:spLocks noGrp="1"/>
          </p:cNvSpPr>
          <p:nvPr>
            <p:ph type="sldNum" sz="quarter" idx="12"/>
          </p:nvPr>
        </p:nvSpPr>
        <p:spPr/>
        <p:txBody>
          <a:bodyPr/>
          <a:lstStyle>
            <a:lvl1pPr>
              <a:defRPr/>
            </a:lvl1pPr>
          </a:lstStyle>
          <a:p>
            <a:fld id="{E7109E8A-479E-4332-87AA-E09EA758A53B}" type="slidenum">
              <a:rPr lang="it-IT"/>
              <a:pPr/>
              <a:t>‹#›</a:t>
            </a:fld>
            <a:endParaRPr lang="it-IT"/>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Date Placeholder 4"/>
          <p:cNvSpPr>
            <a:spLocks noGrp="1"/>
          </p:cNvSpPr>
          <p:nvPr>
            <p:ph type="dt" sz="half" idx="10"/>
          </p:nvPr>
        </p:nvSpPr>
        <p:spPr/>
        <p:txBody>
          <a:bodyPr/>
          <a:lstStyle>
            <a:lvl1pPr>
              <a:defRPr/>
            </a:lvl1pPr>
          </a:lstStyle>
          <a:p>
            <a:endParaRPr lang="it-IT"/>
          </a:p>
        </p:txBody>
      </p:sp>
      <p:sp>
        <p:nvSpPr>
          <p:cNvPr id="6" name="Footer Placeholder 5"/>
          <p:cNvSpPr>
            <a:spLocks noGrp="1"/>
          </p:cNvSpPr>
          <p:nvPr>
            <p:ph type="ftr" sz="quarter" idx="11"/>
          </p:nvPr>
        </p:nvSpPr>
        <p:spPr/>
        <p:txBody>
          <a:bodyPr/>
          <a:lstStyle>
            <a:lvl1pPr>
              <a:defRPr/>
            </a:lvl1pPr>
          </a:lstStyle>
          <a:p>
            <a:endParaRPr lang="it-IT"/>
          </a:p>
        </p:txBody>
      </p:sp>
      <p:sp>
        <p:nvSpPr>
          <p:cNvPr id="7" name="Slide Number Placeholder 6"/>
          <p:cNvSpPr>
            <a:spLocks noGrp="1"/>
          </p:cNvSpPr>
          <p:nvPr>
            <p:ph type="sldNum" sz="quarter" idx="12"/>
          </p:nvPr>
        </p:nvSpPr>
        <p:spPr/>
        <p:txBody>
          <a:bodyPr/>
          <a:lstStyle>
            <a:lvl1pPr>
              <a:defRPr/>
            </a:lvl1pPr>
          </a:lstStyle>
          <a:p>
            <a:fld id="{81F23997-2DBD-40F9-B236-9F15EB4E95C5}" type="slidenum">
              <a:rPr lang="it-IT"/>
              <a:pPr/>
              <a:t>‹#›</a:t>
            </a:fld>
            <a:endParaRPr lang="it-IT"/>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t-I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Date Placeholder 6"/>
          <p:cNvSpPr>
            <a:spLocks noGrp="1"/>
          </p:cNvSpPr>
          <p:nvPr>
            <p:ph type="dt" sz="half" idx="10"/>
          </p:nvPr>
        </p:nvSpPr>
        <p:spPr/>
        <p:txBody>
          <a:bodyPr/>
          <a:lstStyle>
            <a:lvl1pPr>
              <a:defRPr/>
            </a:lvl1pPr>
          </a:lstStyle>
          <a:p>
            <a:endParaRPr lang="it-IT"/>
          </a:p>
        </p:txBody>
      </p:sp>
      <p:sp>
        <p:nvSpPr>
          <p:cNvPr id="8" name="Footer Placeholder 7"/>
          <p:cNvSpPr>
            <a:spLocks noGrp="1"/>
          </p:cNvSpPr>
          <p:nvPr>
            <p:ph type="ftr" sz="quarter" idx="11"/>
          </p:nvPr>
        </p:nvSpPr>
        <p:spPr/>
        <p:txBody>
          <a:bodyPr/>
          <a:lstStyle>
            <a:lvl1pPr>
              <a:defRPr/>
            </a:lvl1pPr>
          </a:lstStyle>
          <a:p>
            <a:endParaRPr lang="it-IT"/>
          </a:p>
        </p:txBody>
      </p:sp>
      <p:sp>
        <p:nvSpPr>
          <p:cNvPr id="9" name="Slide Number Placeholder 8"/>
          <p:cNvSpPr>
            <a:spLocks noGrp="1"/>
          </p:cNvSpPr>
          <p:nvPr>
            <p:ph type="sldNum" sz="quarter" idx="12"/>
          </p:nvPr>
        </p:nvSpPr>
        <p:spPr/>
        <p:txBody>
          <a:bodyPr/>
          <a:lstStyle>
            <a:lvl1pPr>
              <a:defRPr/>
            </a:lvl1pPr>
          </a:lstStyle>
          <a:p>
            <a:fld id="{397855EB-3098-4D84-B138-494F24EFED9C}" type="slidenum">
              <a:rPr lang="it-IT"/>
              <a:pPr/>
              <a:t>‹#›</a:t>
            </a:fld>
            <a:endParaRPr lang="it-IT"/>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Date Placeholder 2"/>
          <p:cNvSpPr>
            <a:spLocks noGrp="1"/>
          </p:cNvSpPr>
          <p:nvPr>
            <p:ph type="dt" sz="half" idx="10"/>
          </p:nvPr>
        </p:nvSpPr>
        <p:spPr/>
        <p:txBody>
          <a:bodyPr/>
          <a:lstStyle>
            <a:lvl1pPr>
              <a:defRPr/>
            </a:lvl1pPr>
          </a:lstStyle>
          <a:p>
            <a:endParaRPr lang="it-IT"/>
          </a:p>
        </p:txBody>
      </p:sp>
      <p:sp>
        <p:nvSpPr>
          <p:cNvPr id="4" name="Footer Placeholder 3"/>
          <p:cNvSpPr>
            <a:spLocks noGrp="1"/>
          </p:cNvSpPr>
          <p:nvPr>
            <p:ph type="ftr" sz="quarter" idx="11"/>
          </p:nvPr>
        </p:nvSpPr>
        <p:spPr/>
        <p:txBody>
          <a:bodyPr/>
          <a:lstStyle>
            <a:lvl1pPr>
              <a:defRPr/>
            </a:lvl1pPr>
          </a:lstStyle>
          <a:p>
            <a:endParaRPr lang="it-IT"/>
          </a:p>
        </p:txBody>
      </p:sp>
      <p:sp>
        <p:nvSpPr>
          <p:cNvPr id="5" name="Slide Number Placeholder 4"/>
          <p:cNvSpPr>
            <a:spLocks noGrp="1"/>
          </p:cNvSpPr>
          <p:nvPr>
            <p:ph type="sldNum" sz="quarter" idx="12"/>
          </p:nvPr>
        </p:nvSpPr>
        <p:spPr/>
        <p:txBody>
          <a:bodyPr/>
          <a:lstStyle>
            <a:lvl1pPr>
              <a:defRPr/>
            </a:lvl1pPr>
          </a:lstStyle>
          <a:p>
            <a:fld id="{BDDF5251-3689-4C17-B490-2BDA52D4FE5E}" type="slidenum">
              <a:rPr lang="it-IT"/>
              <a:pPr/>
              <a:t>‹#›</a:t>
            </a:fld>
            <a:endParaRPr lang="it-IT"/>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it-IT"/>
          </a:p>
        </p:txBody>
      </p:sp>
      <p:sp>
        <p:nvSpPr>
          <p:cNvPr id="3" name="Footer Placeholder 2"/>
          <p:cNvSpPr>
            <a:spLocks noGrp="1"/>
          </p:cNvSpPr>
          <p:nvPr>
            <p:ph type="ftr" sz="quarter" idx="11"/>
          </p:nvPr>
        </p:nvSpPr>
        <p:spPr/>
        <p:txBody>
          <a:bodyPr/>
          <a:lstStyle>
            <a:lvl1pPr>
              <a:defRPr/>
            </a:lvl1pPr>
          </a:lstStyle>
          <a:p>
            <a:endParaRPr lang="it-IT"/>
          </a:p>
        </p:txBody>
      </p:sp>
      <p:sp>
        <p:nvSpPr>
          <p:cNvPr id="4" name="Slide Number Placeholder 3"/>
          <p:cNvSpPr>
            <a:spLocks noGrp="1"/>
          </p:cNvSpPr>
          <p:nvPr>
            <p:ph type="sldNum" sz="quarter" idx="12"/>
          </p:nvPr>
        </p:nvSpPr>
        <p:spPr/>
        <p:txBody>
          <a:bodyPr/>
          <a:lstStyle>
            <a:lvl1pPr>
              <a:defRPr/>
            </a:lvl1pPr>
          </a:lstStyle>
          <a:p>
            <a:fld id="{93EAA804-09F4-4BA3-9D0B-DC7B3CE84704}" type="slidenum">
              <a:rPr lang="it-IT"/>
              <a:pPr/>
              <a:t>‹#›</a:t>
            </a:fld>
            <a:endParaRPr lang="it-IT"/>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t-I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it-IT"/>
          </a:p>
        </p:txBody>
      </p:sp>
      <p:sp>
        <p:nvSpPr>
          <p:cNvPr id="6" name="Footer Placeholder 5"/>
          <p:cNvSpPr>
            <a:spLocks noGrp="1"/>
          </p:cNvSpPr>
          <p:nvPr>
            <p:ph type="ftr" sz="quarter" idx="11"/>
          </p:nvPr>
        </p:nvSpPr>
        <p:spPr/>
        <p:txBody>
          <a:bodyPr/>
          <a:lstStyle>
            <a:lvl1pPr>
              <a:defRPr/>
            </a:lvl1pPr>
          </a:lstStyle>
          <a:p>
            <a:endParaRPr lang="it-IT"/>
          </a:p>
        </p:txBody>
      </p:sp>
      <p:sp>
        <p:nvSpPr>
          <p:cNvPr id="7" name="Slide Number Placeholder 6"/>
          <p:cNvSpPr>
            <a:spLocks noGrp="1"/>
          </p:cNvSpPr>
          <p:nvPr>
            <p:ph type="sldNum" sz="quarter" idx="12"/>
          </p:nvPr>
        </p:nvSpPr>
        <p:spPr/>
        <p:txBody>
          <a:bodyPr/>
          <a:lstStyle>
            <a:lvl1pPr>
              <a:defRPr/>
            </a:lvl1pPr>
          </a:lstStyle>
          <a:p>
            <a:fld id="{A53CDCE3-8B5B-4820-95A0-0760E0172AD0}" type="slidenum">
              <a:rPr lang="it-IT"/>
              <a:pPr/>
              <a:t>‹#›</a:t>
            </a:fld>
            <a:endParaRPr lang="it-IT"/>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t-I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it-IT"/>
          </a:p>
        </p:txBody>
      </p:sp>
      <p:sp>
        <p:nvSpPr>
          <p:cNvPr id="6" name="Footer Placeholder 5"/>
          <p:cNvSpPr>
            <a:spLocks noGrp="1"/>
          </p:cNvSpPr>
          <p:nvPr>
            <p:ph type="ftr" sz="quarter" idx="11"/>
          </p:nvPr>
        </p:nvSpPr>
        <p:spPr/>
        <p:txBody>
          <a:bodyPr/>
          <a:lstStyle>
            <a:lvl1pPr>
              <a:defRPr/>
            </a:lvl1pPr>
          </a:lstStyle>
          <a:p>
            <a:endParaRPr lang="it-IT"/>
          </a:p>
        </p:txBody>
      </p:sp>
      <p:sp>
        <p:nvSpPr>
          <p:cNvPr id="7" name="Slide Number Placeholder 6"/>
          <p:cNvSpPr>
            <a:spLocks noGrp="1"/>
          </p:cNvSpPr>
          <p:nvPr>
            <p:ph type="sldNum" sz="quarter" idx="12"/>
          </p:nvPr>
        </p:nvSpPr>
        <p:spPr/>
        <p:txBody>
          <a:bodyPr/>
          <a:lstStyle>
            <a:lvl1pPr>
              <a:defRPr/>
            </a:lvl1pPr>
          </a:lstStyle>
          <a:p>
            <a:fld id="{2FBA7C11-350F-41DA-9C34-3C487DDFE790}" type="slidenum">
              <a:rPr lang="it-IT"/>
              <a:pPr/>
              <a:t>‹#›</a:t>
            </a:fld>
            <a:endParaRPr lang="it-IT"/>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99CC"/>
            </a:gs>
          </a:gsLst>
          <a:lin ang="0" scaled="1"/>
        </a:gradFill>
        <a:effectLst/>
      </p:bgPr>
    </p:bg>
    <p:spTree>
      <p:nvGrpSpPr>
        <p:cNvPr id="1" name=""/>
        <p:cNvGrpSpPr/>
        <p:nvPr/>
      </p:nvGrpSpPr>
      <p:grpSpPr>
        <a:xfrm>
          <a:off x="0" y="0"/>
          <a:ext cx="0" cy="0"/>
          <a:chOff x="0" y="0"/>
          <a:chExt cx="0" cy="0"/>
        </a:xfrm>
      </p:grpSpPr>
      <p:grpSp>
        <p:nvGrpSpPr>
          <p:cNvPr id="3074" name="Group 1026"/>
          <p:cNvGrpSpPr>
            <a:grpSpLocks/>
          </p:cNvGrpSpPr>
          <p:nvPr/>
        </p:nvGrpSpPr>
        <p:grpSpPr bwMode="auto">
          <a:xfrm>
            <a:off x="0" y="1588"/>
            <a:ext cx="9132888" cy="6845300"/>
            <a:chOff x="0" y="1"/>
            <a:chExt cx="5753" cy="4312"/>
          </a:xfrm>
        </p:grpSpPr>
        <p:sp>
          <p:nvSpPr>
            <p:cNvPr id="3075" name="Freeform 1027"/>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endParaRPr lang="it-IT"/>
            </a:p>
          </p:txBody>
        </p:sp>
        <p:sp>
          <p:nvSpPr>
            <p:cNvPr id="3076" name="Arc 1028"/>
            <p:cNvSpPr>
              <a:spLocks/>
            </p:cNvSpPr>
            <p:nvPr/>
          </p:nvSpPr>
          <p:spPr bwMode="auto">
            <a:xfrm>
              <a:off x="0" y="1"/>
              <a:ext cx="5298" cy="43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accent2"/>
              </a:solidFill>
              <a:round/>
              <a:headEnd type="none" w="sm" len="sm"/>
              <a:tailEnd type="none" w="sm" len="sm"/>
            </a:ln>
            <a:effectLst/>
          </p:spPr>
          <p:txBody>
            <a:bodyPr wrap="none" anchor="ctr"/>
            <a:lstStyle/>
            <a:p>
              <a:endParaRPr lang="it-IT"/>
            </a:p>
          </p:txBody>
        </p:sp>
      </p:grpSp>
      <p:sp>
        <p:nvSpPr>
          <p:cNvPr id="3077" name="Rectangle 1029"/>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it-IT" smtClean="0"/>
              <a:t>Fare clic per modificare lo stile del titolo dello schema</a:t>
            </a:r>
          </a:p>
        </p:txBody>
      </p:sp>
      <p:sp>
        <p:nvSpPr>
          <p:cNvPr id="3078" name="Rectangle 1030"/>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l">
              <a:defRPr sz="1400" b="0" i="0"/>
            </a:lvl1pPr>
          </a:lstStyle>
          <a:p>
            <a:endParaRPr lang="it-IT"/>
          </a:p>
        </p:txBody>
      </p:sp>
      <p:sp>
        <p:nvSpPr>
          <p:cNvPr id="3079" name="Rectangle 103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b="0" i="0"/>
            </a:lvl1pPr>
          </a:lstStyle>
          <a:p>
            <a:endParaRPr lang="it-IT"/>
          </a:p>
        </p:txBody>
      </p:sp>
      <p:sp>
        <p:nvSpPr>
          <p:cNvPr id="3080" name="Rectangle 1032"/>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b="0" i="0"/>
            </a:lvl1pPr>
          </a:lstStyle>
          <a:p>
            <a:fld id="{A4F74B4E-4CA5-4724-9478-6BF74C2DA16E}" type="slidenum">
              <a:rPr lang="it-IT"/>
              <a:pPr/>
              <a:t>‹#›</a:t>
            </a:fld>
            <a:endParaRPr lang="it-IT"/>
          </a:p>
        </p:txBody>
      </p:sp>
      <p:sp>
        <p:nvSpPr>
          <p:cNvPr id="3081" name="Rectangle 103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wipe dir="r"/>
  </p:transition>
  <p:hf hdr="0" dt="0"/>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tx1"/>
        </a:buClr>
        <a:buSzPct val="90000"/>
        <a:buChar char="–"/>
        <a:defRPr sz="2800">
          <a:solidFill>
            <a:schemeClr val="tx1"/>
          </a:solidFill>
          <a:latin typeface="+mn-lt"/>
        </a:defRPr>
      </a:lvl2pPr>
      <a:lvl3pPr marL="1143000" indent="-228600" algn="l" rtl="0" fontAlgn="base">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fontAlgn="base">
        <a:spcBef>
          <a:spcPct val="20000"/>
        </a:spcBef>
        <a:spcAft>
          <a:spcPct val="0"/>
        </a:spcAft>
        <a:buClr>
          <a:schemeClr val="tx1"/>
        </a:buClr>
        <a:buChar char="–"/>
        <a:defRPr sz="2000">
          <a:solidFill>
            <a:schemeClr val="tx1"/>
          </a:solidFill>
          <a:latin typeface="+mn-lt"/>
        </a:defRPr>
      </a:lvl4pPr>
      <a:lvl5pPr marL="2057400" indent="-228600" algn="l" rtl="0" fontAlgn="base">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body" idx="1"/>
          </p:nvPr>
        </p:nvSpPr>
        <p:spPr>
          <a:xfrm>
            <a:off x="228600" y="304800"/>
            <a:ext cx="8686800" cy="6172200"/>
          </a:xfrm>
        </p:spPr>
        <p:txBody>
          <a:bodyPr/>
          <a:lstStyle/>
          <a:p>
            <a:pPr algn="ctr">
              <a:buFont typeface="Wingdings" pitchFamily="2" charset="2"/>
              <a:buNone/>
            </a:pPr>
            <a:endParaRPr lang="en-US" sz="2800" dirty="0"/>
          </a:p>
          <a:p>
            <a:pPr algn="ctr">
              <a:buFont typeface="Wingdings" pitchFamily="2" charset="2"/>
              <a:buNone/>
            </a:pPr>
            <a:endParaRPr lang="en-US" sz="2800" dirty="0" smtClean="0"/>
          </a:p>
          <a:p>
            <a:pPr algn="ctr">
              <a:buFont typeface="Wingdings" pitchFamily="2" charset="2"/>
              <a:buNone/>
            </a:pPr>
            <a:endParaRPr lang="en-US" sz="2800" dirty="0" smtClean="0"/>
          </a:p>
          <a:p>
            <a:pPr algn="ctr">
              <a:buFont typeface="Wingdings" pitchFamily="2" charset="2"/>
              <a:buNone/>
            </a:pPr>
            <a:endParaRPr lang="en-US" sz="2800" dirty="0" smtClean="0"/>
          </a:p>
          <a:p>
            <a:pPr algn="ctr">
              <a:buFont typeface="Wingdings" pitchFamily="2" charset="2"/>
              <a:buNone/>
            </a:pPr>
            <a:r>
              <a:rPr lang="en-US" sz="2800" dirty="0" smtClean="0"/>
              <a:t>Roma</a:t>
            </a:r>
            <a:r>
              <a:rPr lang="en-US" sz="2800" dirty="0"/>
              <a:t>, </a:t>
            </a:r>
            <a:r>
              <a:rPr lang="en-US" sz="2800" dirty="0" smtClean="0"/>
              <a:t>22 </a:t>
            </a:r>
            <a:r>
              <a:rPr lang="en-US" sz="2800" dirty="0" err="1" smtClean="0"/>
              <a:t>gennaio</a:t>
            </a:r>
            <a:r>
              <a:rPr lang="en-US" sz="2800" dirty="0" smtClean="0"/>
              <a:t> 2015 </a:t>
            </a:r>
            <a:endParaRPr lang="en-US" sz="2800" dirty="0"/>
          </a:p>
          <a:p>
            <a:pPr algn="ctr">
              <a:buFont typeface="Wingdings" pitchFamily="2" charset="2"/>
              <a:buNone/>
            </a:pPr>
            <a:r>
              <a:rPr lang="en-US" sz="6000" dirty="0" smtClean="0">
                <a:solidFill>
                  <a:schemeClr val="tx2"/>
                </a:solidFill>
              </a:rPr>
              <a:t>I </a:t>
            </a:r>
            <a:r>
              <a:rPr lang="en-US" sz="6000" dirty="0" err="1" smtClean="0">
                <a:solidFill>
                  <a:schemeClr val="tx2"/>
                </a:solidFill>
              </a:rPr>
              <a:t>beni</a:t>
            </a:r>
            <a:r>
              <a:rPr lang="en-US" sz="6000" dirty="0" smtClean="0">
                <a:solidFill>
                  <a:schemeClr val="tx2"/>
                </a:solidFill>
              </a:rPr>
              <a:t> </a:t>
            </a:r>
            <a:r>
              <a:rPr lang="en-US" sz="6000" dirty="0" err="1" smtClean="0">
                <a:solidFill>
                  <a:schemeClr val="tx2"/>
                </a:solidFill>
              </a:rPr>
              <a:t>pubblici</a:t>
            </a:r>
            <a:r>
              <a:rPr lang="en-US" sz="6000" dirty="0" smtClean="0">
                <a:solidFill>
                  <a:schemeClr val="tx2"/>
                </a:solidFill>
              </a:rPr>
              <a:t> e </a:t>
            </a:r>
            <a:r>
              <a:rPr lang="en-US" sz="6000" dirty="0" err="1" smtClean="0">
                <a:solidFill>
                  <a:schemeClr val="tx2"/>
                </a:solidFill>
              </a:rPr>
              <a:t>i</a:t>
            </a:r>
            <a:r>
              <a:rPr lang="en-US" sz="6000" dirty="0" smtClean="0">
                <a:solidFill>
                  <a:schemeClr val="tx2"/>
                </a:solidFill>
              </a:rPr>
              <a:t> </a:t>
            </a:r>
            <a:r>
              <a:rPr lang="en-US" sz="6000" dirty="0" err="1" smtClean="0">
                <a:solidFill>
                  <a:schemeClr val="tx2"/>
                </a:solidFill>
              </a:rPr>
              <a:t>servizi</a:t>
            </a:r>
            <a:r>
              <a:rPr lang="en-US" sz="6000" dirty="0" smtClean="0">
                <a:solidFill>
                  <a:schemeClr val="tx2"/>
                </a:solidFill>
              </a:rPr>
              <a:t> </a:t>
            </a:r>
            <a:r>
              <a:rPr lang="en-US" sz="6000" dirty="0" err="1" smtClean="0">
                <a:solidFill>
                  <a:schemeClr val="tx2"/>
                </a:solidFill>
              </a:rPr>
              <a:t>pubblici</a:t>
            </a:r>
            <a:endParaRPr lang="en-US" sz="2800" dirty="0"/>
          </a:p>
          <a:p>
            <a:pPr algn="ctr">
              <a:buFont typeface="Wingdings" pitchFamily="2" charset="2"/>
              <a:buNone/>
            </a:pPr>
            <a:endParaRPr lang="en-US" sz="2800" dirty="0" smtClean="0"/>
          </a:p>
          <a:p>
            <a:pPr algn="ctr">
              <a:buFont typeface="Wingdings" pitchFamily="2" charset="2"/>
              <a:buNone/>
            </a:pPr>
            <a:r>
              <a:rPr lang="en-US" sz="2800" dirty="0" smtClean="0"/>
              <a:t>Prof. Angelo </a:t>
            </a:r>
            <a:r>
              <a:rPr lang="en-US" sz="2800" dirty="0" err="1"/>
              <a:t>Lalli</a:t>
            </a:r>
            <a:endParaRPr lang="en-US" sz="2800" dirty="0"/>
          </a:p>
          <a:p>
            <a:pPr algn="ctr">
              <a:buFont typeface="Wingdings" pitchFamily="2" charset="2"/>
              <a:buNone/>
            </a:pPr>
            <a:endParaRPr lang="en-US" sz="2800" dirty="0"/>
          </a:p>
          <a:p>
            <a:pPr algn="ctr">
              <a:buFont typeface="Wingdings" pitchFamily="2" charset="2"/>
              <a:buNone/>
            </a:pPr>
            <a:endParaRPr lang="en-US" sz="2400" dirty="0"/>
          </a:p>
        </p:txBody>
      </p:sp>
      <p:pic>
        <p:nvPicPr>
          <p:cNvPr id="3" name="Immagine 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779912" y="404664"/>
            <a:ext cx="1440160" cy="1584176"/>
          </a:xfrm>
          <a:prstGeom prst="rect">
            <a:avLst/>
          </a:prstGeom>
          <a:noFill/>
          <a:ln>
            <a:noFill/>
          </a:ln>
        </p:spPr>
      </p:pic>
      <p:sp>
        <p:nvSpPr>
          <p:cNvPr id="4" name="Slide Number Placeholder 3"/>
          <p:cNvSpPr>
            <a:spLocks noGrp="1"/>
          </p:cNvSpPr>
          <p:nvPr>
            <p:ph type="sldNum" sz="quarter" idx="12"/>
          </p:nvPr>
        </p:nvSpPr>
        <p:spPr/>
        <p:txBody>
          <a:bodyPr/>
          <a:lstStyle/>
          <a:p>
            <a:fld id="{3C0543E3-022F-49C3-A63F-78E4C461AA64}" type="slidenum">
              <a:rPr lang="it-IT" smtClean="0"/>
              <a:pPr/>
              <a:t>1</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32656"/>
            <a:ext cx="7772400" cy="6192688"/>
          </a:xfrm>
        </p:spPr>
        <p:txBody>
          <a:bodyPr/>
          <a:lstStyle/>
          <a:p>
            <a:pPr algn="just">
              <a:buNone/>
            </a:pPr>
            <a:r>
              <a:rPr lang="it-IT" dirty="0" smtClean="0"/>
              <a:t>In ogni caso presuppone il sistema capitalistico e individua  meccanismi di correzione dei fallimenti legittimando un ruolo specifico dello Stato in economia che resta di mercato. </a:t>
            </a:r>
          </a:p>
          <a:p>
            <a:pPr algn="just">
              <a:buNone/>
            </a:pPr>
            <a:r>
              <a:rPr lang="it-IT" b="1" dirty="0" smtClean="0"/>
              <a:t>Economia mista </a:t>
            </a:r>
            <a:r>
              <a:rPr lang="it-IT" dirty="0" smtClean="0">
                <a:cs typeface="Times New Roman"/>
              </a:rPr>
              <a:t>→ art.41 e 42 della Costituzione italiana → una concezione ancora più orientata all’ingerenza diretta dello Stato nell’economia: l’impresa pubblica (come nelle economie collettivistiche) → proprietà pubblica delle imprese .</a:t>
            </a:r>
            <a:endParaRPr lang="it-IT"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C0543E3-022F-49C3-A63F-78E4C461AA64}" type="slidenum">
              <a:rPr lang="it-IT" smtClean="0"/>
              <a:pPr/>
              <a:t>10</a:t>
            </a:fld>
            <a:endParaRPr lang="it-IT"/>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76672"/>
            <a:ext cx="7772400" cy="5904656"/>
          </a:xfrm>
        </p:spPr>
        <p:txBody>
          <a:bodyPr/>
          <a:lstStyle/>
          <a:p>
            <a:pPr algn="just">
              <a:buNone/>
            </a:pPr>
            <a:r>
              <a:rPr lang="it-IT" b="1" dirty="0" smtClean="0"/>
              <a:t>Stato sociale</a:t>
            </a:r>
            <a:r>
              <a:rPr lang="it-IT" dirty="0" smtClean="0"/>
              <a:t>: lo Stato non può limitarsi a riequilibrare il sistema capitalistico nei momenti di crisi </a:t>
            </a:r>
            <a:r>
              <a:rPr lang="it-IT" dirty="0" smtClean="0">
                <a:cs typeface="Times New Roman"/>
              </a:rPr>
              <a:t>→ deve assicurare comunque condizioni di vita concrete dignitose a tutti;</a:t>
            </a:r>
          </a:p>
          <a:p>
            <a:pPr algn="just">
              <a:buNone/>
            </a:pPr>
            <a:r>
              <a:rPr lang="it-IT" dirty="0" smtClean="0">
                <a:cs typeface="Times New Roman"/>
              </a:rPr>
              <a:t>Art. 3, comma 2, della Costituzione: “</a:t>
            </a:r>
            <a:r>
              <a:rPr lang="it-IT" i="1" dirty="0" smtClean="0">
                <a:cs typeface="Times New Roman"/>
              </a:rPr>
              <a:t>E’ compito della Repubblica rimuovere gli ostacoli di ordine economico e sociale, che, limitando di fatto la libertà e l’eguaglianza dei cittadini, impediscono il pieno sviluppo della persona umana</a:t>
            </a:r>
            <a:endParaRPr lang="it-IT" i="1"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C0543E3-022F-49C3-A63F-78E4C461AA64}" type="slidenum">
              <a:rPr lang="it-IT" smtClean="0"/>
              <a:pPr/>
              <a:t>11</a:t>
            </a:fld>
            <a:endParaRPr lang="it-IT"/>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32656"/>
            <a:ext cx="7772400" cy="6120680"/>
          </a:xfrm>
        </p:spPr>
        <p:txBody>
          <a:bodyPr/>
          <a:lstStyle/>
          <a:p>
            <a:pPr algn="just">
              <a:buNone/>
            </a:pPr>
            <a:r>
              <a:rPr lang="it-IT" sz="4000" i="1" dirty="0" smtClean="0">
                <a:cs typeface="Times New Roman"/>
              </a:rPr>
              <a:t>e l’effettiva partecipazione di tutti i lavoratori all’organizzazione politica economica e sociale del Paese</a:t>
            </a:r>
            <a:r>
              <a:rPr lang="it-IT" sz="4000" dirty="0" smtClean="0">
                <a:cs typeface="Times New Roman"/>
              </a:rPr>
              <a:t>”.</a:t>
            </a:r>
          </a:p>
          <a:p>
            <a:pPr algn="just">
              <a:buNone/>
            </a:pPr>
            <a:endParaRPr lang="it-IT" sz="4000" dirty="0" smtClean="0">
              <a:cs typeface="Times New Roman"/>
            </a:endParaRPr>
          </a:p>
          <a:p>
            <a:pPr algn="just">
              <a:buNone/>
            </a:pPr>
            <a:r>
              <a:rPr lang="it-IT" sz="4000" dirty="0" smtClean="0">
                <a:cs typeface="Times New Roman"/>
              </a:rPr>
              <a:t>Art.4 “</a:t>
            </a:r>
            <a:r>
              <a:rPr lang="it-IT" sz="4000" i="1" dirty="0" smtClean="0">
                <a:cs typeface="Times New Roman"/>
              </a:rPr>
              <a:t>La Repubblica riconosce a tutti i cittadini il diritto al lavoro e promuove  le condizioni che rendano effettivo questo diritto” </a:t>
            </a:r>
            <a:endParaRPr lang="it-IT" sz="4000" i="1"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C0543E3-022F-49C3-A63F-78E4C461AA64}" type="slidenum">
              <a:rPr lang="it-IT" smtClean="0"/>
              <a:pPr/>
              <a:t>12</a:t>
            </a:fld>
            <a:endParaRPr lang="it-IT"/>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04664"/>
            <a:ext cx="7772400" cy="6120680"/>
          </a:xfrm>
        </p:spPr>
        <p:txBody>
          <a:bodyPr/>
          <a:lstStyle/>
          <a:p>
            <a:pPr algn="just"/>
            <a:r>
              <a:rPr lang="it-IT" sz="2800" dirty="0" smtClean="0"/>
              <a:t>Art.38 Cost: </a:t>
            </a:r>
            <a:r>
              <a:rPr lang="it-IT" sz="2800" b="1" dirty="0" smtClean="0"/>
              <a:t>“Ogni cittadino inabile al lavoro e sprovvisto di mezzi necessari per vivere ha diritto al mantenimento e all'assistenza sociale.</a:t>
            </a:r>
            <a:endParaRPr lang="it-IT" sz="2800" dirty="0" smtClean="0"/>
          </a:p>
          <a:p>
            <a:pPr algn="just"/>
            <a:r>
              <a:rPr lang="it-IT" sz="2800" b="1" dirty="0" smtClean="0"/>
              <a:t>I lavoratori hanno diritto che siano preveduti e assicurati mezzi adeguati alle loro esigenze di vita in caso di infortunio, malattia, invalidità e vecchiaia, disoccupazione involontaria.</a:t>
            </a:r>
            <a:endParaRPr lang="it-IT" sz="2800" dirty="0" smtClean="0"/>
          </a:p>
          <a:p>
            <a:pPr algn="just"/>
            <a:r>
              <a:rPr lang="it-IT" sz="2800" b="1" dirty="0" smtClean="0"/>
              <a:t>Gli inabili e i minorati hanno diritto all'educazione e all'avviamento professionale.</a:t>
            </a:r>
            <a:endParaRPr lang="it-IT" sz="2800" dirty="0" smtClean="0"/>
          </a:p>
          <a:p>
            <a:pPr algn="just"/>
            <a:r>
              <a:rPr lang="it-IT" sz="2800" b="1" dirty="0" smtClean="0"/>
              <a:t>Ai compiti previsti in questo articolo provvedono organi e istituti predisposti o integrati dallo Stato”</a:t>
            </a:r>
            <a:endParaRPr lang="it-IT" sz="2800"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C0543E3-022F-49C3-A63F-78E4C461AA64}" type="slidenum">
              <a:rPr lang="it-IT" smtClean="0"/>
              <a:pPr/>
              <a:t>13</a:t>
            </a:fld>
            <a:endParaRPr lang="it-IT"/>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32656"/>
            <a:ext cx="7772400" cy="6048672"/>
          </a:xfrm>
        </p:spPr>
        <p:txBody>
          <a:bodyPr/>
          <a:lstStyle/>
          <a:p>
            <a:pPr algn="just">
              <a:buNone/>
            </a:pPr>
            <a:r>
              <a:rPr lang="it-IT" dirty="0" smtClean="0"/>
              <a:t>Lo Stato sociale previsto in Costituzione impone compiti estesi ai pubblici poteri: </a:t>
            </a:r>
          </a:p>
          <a:p>
            <a:pPr algn="just">
              <a:buFontTx/>
              <a:buChar char="-"/>
            </a:pPr>
            <a:r>
              <a:rPr lang="it-IT" dirty="0" smtClean="0"/>
              <a:t>Intervento diretto </a:t>
            </a:r>
            <a:r>
              <a:rPr lang="it-IT" dirty="0" smtClean="0">
                <a:cs typeface="Times New Roman"/>
              </a:rPr>
              <a:t>→ impresa pubblica, sussidi ai cittadini, scuola pubblica ;</a:t>
            </a:r>
          </a:p>
          <a:p>
            <a:pPr algn="just">
              <a:buFontTx/>
              <a:buChar char="-"/>
            </a:pPr>
            <a:r>
              <a:rPr lang="it-IT" dirty="0" smtClean="0">
                <a:cs typeface="Times New Roman"/>
              </a:rPr>
              <a:t>Intervento indiretto → programmazione economica dell’attività economica pubblica e privata; disciplina dell’attività economica privata controlli             proprietà pubbliche e imprese pubbliche                ampia accezione di servizio pubblico. </a:t>
            </a:r>
            <a:endParaRPr lang="it-IT"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C0543E3-022F-49C3-A63F-78E4C461AA64}" type="slidenum">
              <a:rPr lang="it-IT" smtClean="0"/>
              <a:pPr/>
              <a:t>14</a:t>
            </a:fld>
            <a:endParaRPr lang="it-IT"/>
          </a:p>
        </p:txBody>
      </p:sp>
      <p:sp>
        <p:nvSpPr>
          <p:cNvPr id="7" name="Right Arrow 6"/>
          <p:cNvSpPr/>
          <p:nvPr/>
        </p:nvSpPr>
        <p:spPr bwMode="auto">
          <a:xfrm>
            <a:off x="3995936" y="4005064"/>
            <a:ext cx="978408" cy="4846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it-IT" sz="2400" b="1" i="1" u="none" strike="noStrike" cap="none" normalizeH="0" baseline="0" smtClean="0">
              <a:ln>
                <a:noFill/>
              </a:ln>
              <a:solidFill>
                <a:schemeClr val="tx1"/>
              </a:solidFill>
              <a:effectLst/>
              <a:latin typeface="Times New Roman" charset="0"/>
            </a:endParaRPr>
          </a:p>
        </p:txBody>
      </p:sp>
      <p:sp>
        <p:nvSpPr>
          <p:cNvPr id="8" name="Right Arrow 7"/>
          <p:cNvSpPr/>
          <p:nvPr/>
        </p:nvSpPr>
        <p:spPr bwMode="auto">
          <a:xfrm>
            <a:off x="4788024" y="4509120"/>
            <a:ext cx="978408" cy="484632"/>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it-IT" sz="2400" b="1" i="1" u="none" strike="noStrike" cap="none" normalizeH="0" baseline="0" smtClean="0">
              <a:ln>
                <a:noFill/>
              </a:ln>
              <a:solidFill>
                <a:schemeClr val="tx1"/>
              </a:solidFill>
              <a:effectLst/>
              <a:latin typeface="Times New Roman" charset="0"/>
            </a:endParaRPr>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32656"/>
            <a:ext cx="7772400" cy="6048672"/>
          </a:xfrm>
        </p:spPr>
        <p:txBody>
          <a:bodyPr/>
          <a:lstStyle/>
          <a:p>
            <a:pPr algn="just">
              <a:buNone/>
            </a:pPr>
            <a:r>
              <a:rPr lang="it-IT" sz="3600" b="1" dirty="0" smtClean="0"/>
              <a:t>Recenti misure rischiano di alterare o condizionare il disegno costituzionale</a:t>
            </a:r>
            <a:r>
              <a:rPr lang="it-IT" sz="3600" dirty="0" smtClean="0"/>
              <a:t>: </a:t>
            </a:r>
          </a:p>
          <a:p>
            <a:pPr>
              <a:buNone/>
            </a:pPr>
            <a:endParaRPr lang="it-IT" sz="3600" dirty="0" smtClean="0"/>
          </a:p>
          <a:p>
            <a:pPr>
              <a:buNone/>
            </a:pPr>
            <a:r>
              <a:rPr lang="it-IT" sz="3600" dirty="0" smtClean="0"/>
              <a:t>Non tanto l’adesione ai principi dell’UE di libero scambio e di economia sociale dimercato ma:</a:t>
            </a:r>
          </a:p>
          <a:p>
            <a:pPr>
              <a:buNone/>
            </a:pPr>
            <a:endParaRPr lang="it-IT" sz="3600" i="1" dirty="0" smtClean="0"/>
          </a:p>
          <a:p>
            <a:pPr>
              <a:buNone/>
            </a:pPr>
            <a:r>
              <a:rPr lang="it-IT" sz="3600" i="1" dirty="0" smtClean="0"/>
              <a:t>Fiscal compact </a:t>
            </a:r>
            <a:r>
              <a:rPr lang="it-IT" sz="3600" dirty="0" smtClean="0">
                <a:latin typeface="Times New Roman"/>
                <a:cs typeface="Times New Roman"/>
              </a:rPr>
              <a:t>+ patto di stabilità</a:t>
            </a:r>
            <a:endParaRPr lang="it-IT" sz="3600" dirty="0" smtClean="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C0543E3-022F-49C3-A63F-78E4C461AA64}" type="slidenum">
              <a:rPr lang="it-IT" smtClean="0"/>
              <a:pPr/>
              <a:t>15</a:t>
            </a:fld>
            <a:endParaRPr lang="it-IT"/>
          </a:p>
        </p:txBody>
      </p:sp>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04664"/>
            <a:ext cx="7772400" cy="5976664"/>
          </a:xfrm>
        </p:spPr>
        <p:txBody>
          <a:bodyPr/>
          <a:lstStyle/>
          <a:p>
            <a:pPr algn="just">
              <a:buNone/>
            </a:pPr>
            <a:r>
              <a:rPr lang="it-IT" sz="4000" dirty="0" smtClean="0"/>
              <a:t>Equilibrio di bilancio come tendenziale pareggio nuovo art.81 Cost.; </a:t>
            </a:r>
          </a:p>
          <a:p>
            <a:pPr algn="just">
              <a:buNone/>
            </a:pPr>
            <a:r>
              <a:rPr lang="it-IT" sz="4000" dirty="0" smtClean="0"/>
              <a:t>Decisione di finanza pubblica soggetta ai prevalenti principi (eterocontrollati) della riduzione  del debito e del tendenziale pareggio.</a:t>
            </a:r>
          </a:p>
          <a:p>
            <a:endParaRPr lang="it-IT"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C0543E3-022F-49C3-A63F-78E4C461AA64}" type="slidenum">
              <a:rPr lang="it-IT" smtClean="0"/>
              <a:pPr/>
              <a:t>16</a:t>
            </a:fld>
            <a:endParaRPr lang="it-IT"/>
          </a:p>
        </p:txBody>
      </p:sp>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32656"/>
            <a:ext cx="7772400" cy="5763344"/>
          </a:xfrm>
        </p:spPr>
        <p:txBody>
          <a:bodyPr/>
          <a:lstStyle/>
          <a:p>
            <a:pPr>
              <a:buNone/>
            </a:pPr>
            <a:endParaRPr lang="it-IT" dirty="0" smtClean="0">
              <a:cs typeface="Times New Roman"/>
            </a:endParaRPr>
          </a:p>
          <a:p>
            <a:pPr>
              <a:buNone/>
            </a:pPr>
            <a:endParaRPr lang="it-IT" dirty="0" smtClean="0">
              <a:cs typeface="Times New Roman"/>
            </a:endParaRPr>
          </a:p>
          <a:p>
            <a:pPr algn="just">
              <a:buNone/>
            </a:pPr>
            <a:r>
              <a:rPr lang="it-IT" dirty="0" smtClean="0">
                <a:cs typeface="Times New Roman"/>
              </a:rPr>
              <a:t>alienazione beni pubblici → ripianamento debito come esigenza prioritaria → il principio di sostenibilità economica  nella gestione dei beni pubblici diviene centrale  </a:t>
            </a:r>
          </a:p>
          <a:p>
            <a:pPr algn="just">
              <a:buNone/>
            </a:pPr>
            <a:r>
              <a:rPr lang="it-IT" dirty="0" smtClean="0">
                <a:cs typeface="Times New Roman"/>
              </a:rPr>
              <a:t>riorganizzazione radicale dei servizi pubblici → tendenziale ritrazione dello Stato dall’intervento diretto con prevalenza della regolazione  </a:t>
            </a:r>
          </a:p>
          <a:p>
            <a:pPr algn="just">
              <a:buNone/>
            </a:pPr>
            <a:r>
              <a:rPr lang="it-IT" dirty="0" smtClean="0">
                <a:cs typeface="Times New Roman"/>
              </a:rPr>
              <a:t>Sussidiarietà / terzo settore la nuova frontiera </a:t>
            </a:r>
            <a:endParaRPr lang="it-IT"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C0543E3-022F-49C3-A63F-78E4C461AA64}" type="slidenum">
              <a:rPr lang="it-IT" smtClean="0"/>
              <a:pPr/>
              <a:t>17</a:t>
            </a:fld>
            <a:endParaRPr lang="it-IT"/>
          </a:p>
        </p:txBody>
      </p:sp>
      <p:sp>
        <p:nvSpPr>
          <p:cNvPr id="6" name="Down Arrow 5"/>
          <p:cNvSpPr/>
          <p:nvPr/>
        </p:nvSpPr>
        <p:spPr bwMode="auto">
          <a:xfrm>
            <a:off x="4139952" y="404664"/>
            <a:ext cx="484632" cy="978408"/>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it-IT" sz="2400" b="1" i="1" u="none" strike="noStrike" cap="none" normalizeH="0" baseline="0" smtClean="0">
              <a:ln>
                <a:noFill/>
              </a:ln>
              <a:solidFill>
                <a:schemeClr val="tx1"/>
              </a:solidFill>
              <a:effectLst/>
              <a:latin typeface="Times New Roman" charset="0"/>
            </a:endParaRPr>
          </a:p>
        </p:txBody>
      </p:sp>
    </p:spTree>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228600" y="304800"/>
            <a:ext cx="8610600" cy="6324600"/>
          </a:xfrm>
        </p:spPr>
        <p:txBody>
          <a:bodyPr/>
          <a:lstStyle/>
          <a:p>
            <a:pPr marL="0" indent="0" algn="ctr">
              <a:lnSpc>
                <a:spcPct val="65000"/>
              </a:lnSpc>
              <a:spcBef>
                <a:spcPct val="100000"/>
              </a:spcBef>
              <a:buFont typeface="Wingdings" pitchFamily="2" charset="2"/>
              <a:buNone/>
            </a:pPr>
            <a:r>
              <a:rPr lang="en-US" sz="3600" dirty="0" err="1" smtClean="0">
                <a:sym typeface="Wingdings 3" pitchFamily="18" charset="2"/>
              </a:rPr>
              <a:t>Introduzione</a:t>
            </a:r>
            <a:endParaRPr lang="en-US" sz="3600" dirty="0" smtClean="0">
              <a:sym typeface="Wingdings 3" pitchFamily="18" charset="2"/>
            </a:endParaRPr>
          </a:p>
          <a:p>
            <a:pPr marL="0" indent="0" algn="just">
              <a:lnSpc>
                <a:spcPct val="65000"/>
              </a:lnSpc>
              <a:spcBef>
                <a:spcPct val="100000"/>
              </a:spcBef>
              <a:buFont typeface="Wingdings" pitchFamily="2" charset="2"/>
              <a:buNone/>
            </a:pPr>
            <a:r>
              <a:rPr lang="it-IT" sz="3600" dirty="0" smtClean="0">
                <a:sym typeface="Wingdings 3" pitchFamily="18" charset="2"/>
              </a:rPr>
              <a:t>La disciplina giuridica dei beni è sempre stata connessa con i sistemi economici che si sono prodotti nel corso della storia. </a:t>
            </a:r>
          </a:p>
          <a:p>
            <a:pPr marL="0" indent="0" algn="just">
              <a:lnSpc>
                <a:spcPct val="65000"/>
              </a:lnSpc>
              <a:spcBef>
                <a:spcPct val="100000"/>
              </a:spcBef>
              <a:buFont typeface="Wingdings" pitchFamily="2" charset="2"/>
              <a:buNone/>
            </a:pPr>
            <a:r>
              <a:rPr lang="it-IT" sz="3600" dirty="0" smtClean="0">
                <a:sym typeface="Wingdings 3" pitchFamily="18" charset="2"/>
              </a:rPr>
              <a:t>Beni di consumo e beni produttivi (Cost. “beni economici”) hanno sempre avuto un regime differente</a:t>
            </a:r>
          </a:p>
          <a:p>
            <a:pPr marL="0" indent="0" algn="just">
              <a:lnSpc>
                <a:spcPct val="65000"/>
              </a:lnSpc>
              <a:spcBef>
                <a:spcPct val="100000"/>
              </a:spcBef>
              <a:buFont typeface="Wingdings" pitchFamily="2" charset="2"/>
              <a:buNone/>
            </a:pPr>
            <a:r>
              <a:rPr lang="it-IT" sz="3600" dirty="0" smtClean="0">
                <a:sym typeface="Wingdings 3" pitchFamily="18" charset="2"/>
              </a:rPr>
              <a:t>Le categorie qualificatorie utilizzate per esprimere le discipline dei beni e delle relazione dei vari soggetti con essi sono state diverse.</a:t>
            </a:r>
            <a:r>
              <a:rPr lang="en-US" sz="3600" dirty="0" smtClean="0">
                <a:sym typeface="Wingdings 3" pitchFamily="18" charset="2"/>
              </a:rPr>
              <a:t> </a:t>
            </a:r>
          </a:p>
          <a:p>
            <a:pPr marL="0" indent="0" algn="ctr">
              <a:lnSpc>
                <a:spcPct val="65000"/>
              </a:lnSpc>
              <a:spcBef>
                <a:spcPct val="100000"/>
              </a:spcBef>
              <a:buFont typeface="Wingdings" pitchFamily="2" charset="2"/>
              <a:buNone/>
            </a:pPr>
            <a:endParaRPr lang="en-US" sz="3600" dirty="0">
              <a:sym typeface="Wingdings 3" pitchFamily="18" charset="2"/>
            </a:endParaRPr>
          </a:p>
        </p:txBody>
      </p:sp>
      <p:sp>
        <p:nvSpPr>
          <p:cNvPr id="3" name="Slide Number Placeholder 2"/>
          <p:cNvSpPr>
            <a:spLocks noGrp="1"/>
          </p:cNvSpPr>
          <p:nvPr>
            <p:ph type="sldNum" sz="quarter" idx="12"/>
          </p:nvPr>
        </p:nvSpPr>
        <p:spPr/>
        <p:txBody>
          <a:bodyPr/>
          <a:lstStyle/>
          <a:p>
            <a:fld id="{3C0543E3-022F-49C3-A63F-78E4C461AA64}" type="slidenum">
              <a:rPr lang="it-IT" smtClean="0"/>
              <a:pPr/>
              <a:t>18</a:t>
            </a:fld>
            <a:endParaRPr lang="it-IT"/>
          </a:p>
        </p:txBody>
      </p:sp>
      <p:sp>
        <p:nvSpPr>
          <p:cNvPr id="4" name="Footer Placeholder 3"/>
          <p:cNvSpPr>
            <a:spLocks noGrp="1"/>
          </p:cNvSpPr>
          <p:nvPr>
            <p:ph type="ftr" sz="quarter" idx="11"/>
          </p:nvPr>
        </p:nvSpPr>
        <p:spPr/>
        <p:txBody>
          <a:bodyPr/>
          <a:lstStyle/>
          <a:p>
            <a:endParaRPr lang="it-IT"/>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wipe(left)">
                                      <p:cBhvr>
                                        <p:cTn id="7" dur="5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wipe(left)">
                                      <p:cBhvr>
                                        <p:cTn id="12" dur="500"/>
                                        <p:tgtEl>
                                          <p:spTgt spid="92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219">
                                            <p:txEl>
                                              <p:pRg st="2" end="2"/>
                                            </p:txEl>
                                          </p:spTgt>
                                        </p:tgtEl>
                                        <p:attrNameLst>
                                          <p:attrName>style.visibility</p:attrName>
                                        </p:attrNameLst>
                                      </p:cBhvr>
                                      <p:to>
                                        <p:strVal val="visible"/>
                                      </p:to>
                                    </p:set>
                                    <p:animEffect transition="in" filter="wipe(left)">
                                      <p:cBhvr>
                                        <p:cTn id="17" dur="500"/>
                                        <p:tgtEl>
                                          <p:spTgt spid="92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219">
                                            <p:txEl>
                                              <p:pRg st="3" end="3"/>
                                            </p:txEl>
                                          </p:spTgt>
                                        </p:tgtEl>
                                        <p:attrNameLst>
                                          <p:attrName>style.visibility</p:attrName>
                                        </p:attrNameLst>
                                      </p:cBhvr>
                                      <p:to>
                                        <p:strVal val="visible"/>
                                      </p:to>
                                    </p:set>
                                    <p:animEffect transition="in" filter="wipe(left)">
                                      <p:cBhvr>
                                        <p:cTn id="22" dur="500"/>
                                        <p:tgtEl>
                                          <p:spTgt spid="92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04664"/>
            <a:ext cx="7772400" cy="5976664"/>
          </a:xfrm>
        </p:spPr>
        <p:txBody>
          <a:bodyPr/>
          <a:lstStyle/>
          <a:p>
            <a:pPr algn="just">
              <a:buNone/>
            </a:pPr>
            <a:r>
              <a:rPr lang="it-IT" smtClean="0"/>
              <a:t> Il rapporto con i beni è stato perciò concepito secondo diverse modalità di appartenenza: </a:t>
            </a:r>
          </a:p>
          <a:p>
            <a:pPr algn="just">
              <a:buNone/>
            </a:pPr>
            <a:r>
              <a:rPr lang="it-IT" smtClean="0"/>
              <a:t> 1) di singoli individui in quanto tali </a:t>
            </a:r>
          </a:p>
          <a:p>
            <a:pPr algn="just">
              <a:buNone/>
            </a:pPr>
            <a:r>
              <a:rPr lang="it-IT" smtClean="0"/>
              <a:t> 2) di singoli individui in quanto membri di date collettività (facoltà di godimento riconosciute in capo a ciascun membro)</a:t>
            </a:r>
          </a:p>
          <a:p>
            <a:pPr algn="just">
              <a:buNone/>
            </a:pPr>
            <a:r>
              <a:rPr lang="it-IT" smtClean="0"/>
              <a:t>3) di enti, espressione mediata di collettività, ma da queste distinti e spesso ad esse e ai loro membri contrapposti (questo regime può coincidere in tutto o in parte con 1) </a:t>
            </a:r>
          </a:p>
          <a:p>
            <a:pPr algn="just">
              <a:buFontTx/>
              <a:buChar char="-"/>
            </a:pPr>
            <a:endParaRPr lang="it-IT" smtClean="0"/>
          </a:p>
          <a:p>
            <a:pPr algn="just">
              <a:buNone/>
            </a:pPr>
            <a:endParaRPr lang="it-IT"/>
          </a:p>
        </p:txBody>
      </p:sp>
      <p:sp>
        <p:nvSpPr>
          <p:cNvPr id="4" name="Slide Number Placeholder 3"/>
          <p:cNvSpPr>
            <a:spLocks noGrp="1"/>
          </p:cNvSpPr>
          <p:nvPr>
            <p:ph type="sldNum" sz="quarter" idx="12"/>
          </p:nvPr>
        </p:nvSpPr>
        <p:spPr/>
        <p:txBody>
          <a:bodyPr/>
          <a:lstStyle/>
          <a:p>
            <a:fld id="{3C0543E3-022F-49C3-A63F-78E4C461AA64}" type="slidenum">
              <a:rPr lang="it-IT" smtClean="0"/>
              <a:pPr/>
              <a:t>19</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2656"/>
            <a:ext cx="7772400" cy="1152128"/>
          </a:xfrm>
        </p:spPr>
        <p:txBody>
          <a:bodyPr/>
          <a:lstStyle/>
          <a:p>
            <a:r>
              <a:rPr lang="it-IT" dirty="0" smtClean="0"/>
              <a:t>La logica del corso  </a:t>
            </a:r>
            <a:endParaRPr lang="it-IT" dirty="0"/>
          </a:p>
        </p:txBody>
      </p:sp>
      <p:sp>
        <p:nvSpPr>
          <p:cNvPr id="3" name="Content Placeholder 2"/>
          <p:cNvSpPr>
            <a:spLocks noGrp="1"/>
          </p:cNvSpPr>
          <p:nvPr>
            <p:ph idx="1"/>
          </p:nvPr>
        </p:nvSpPr>
        <p:spPr>
          <a:xfrm>
            <a:off x="685800" y="1700808"/>
            <a:ext cx="7772400" cy="4608512"/>
          </a:xfrm>
        </p:spPr>
        <p:txBody>
          <a:bodyPr/>
          <a:lstStyle/>
          <a:p>
            <a:pPr algn="just"/>
            <a:r>
              <a:rPr lang="it-IT" dirty="0" smtClean="0"/>
              <a:t>Beni come strumenti dell’attività amministrativa sia per consentire l’esercizio delle classiche funzioni autoritative, sia per lo svolgimento dei servizi pubblici.</a:t>
            </a:r>
          </a:p>
          <a:p>
            <a:pPr algn="just"/>
            <a:r>
              <a:rPr lang="it-IT" dirty="0" smtClean="0"/>
              <a:t>Beni pubblici come strumenti per la realizzazione diretta di diritti dei singoli: circolazione; libertà personale; ricreazione e cultura; salubrità della vita.</a:t>
            </a:r>
          </a:p>
          <a:p>
            <a:pPr algn="just"/>
            <a:r>
              <a:rPr lang="it-IT" dirty="0" smtClean="0"/>
              <a:t>.</a:t>
            </a:r>
            <a:endParaRPr lang="it-IT"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C0543E3-022F-49C3-A63F-78E4C461AA64}" type="slidenum">
              <a:rPr lang="it-IT" smtClean="0"/>
              <a:pPr/>
              <a:t>2</a:t>
            </a:fld>
            <a:endParaRPr lang="it-IT"/>
          </a:p>
        </p:txBody>
      </p:sp>
    </p:spTree>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404664"/>
            <a:ext cx="7772400" cy="6192688"/>
          </a:xfrm>
        </p:spPr>
        <p:txBody>
          <a:bodyPr/>
          <a:lstStyle/>
          <a:p>
            <a:pPr algn="ctr"/>
            <a:r>
              <a:rPr lang="it-IT" dirty="0" smtClean="0"/>
              <a:t>Avvertenza metodologica </a:t>
            </a:r>
          </a:p>
          <a:p>
            <a:pPr algn="just"/>
            <a:r>
              <a:rPr lang="it-IT" smtClean="0"/>
              <a:t>Sino alla fine del ‘700 era normale considerare l’esistenza di vari regimi giuridici sui beni specie sulla terra (più diritti  insistevano  sul medesimo bene) in coerenza con l’economia di pre-capitalistica.</a:t>
            </a:r>
          </a:p>
          <a:p>
            <a:pPr algn="just"/>
            <a:r>
              <a:rPr lang="it-IT" dirty="0" smtClean="0"/>
              <a:t>Le codificazioni dell’800, a partire da quella francese, impongono un modello unitario di proprietà, che è quella privata, il portato delle rivoluzioni borghesi. </a:t>
            </a:r>
          </a:p>
          <a:p>
            <a:pPr algn="just"/>
            <a:endParaRPr lang="it-IT" dirty="0"/>
          </a:p>
        </p:txBody>
      </p:sp>
      <p:sp>
        <p:nvSpPr>
          <p:cNvPr id="4" name="Slide Number Placeholder 3"/>
          <p:cNvSpPr>
            <a:spLocks noGrp="1"/>
          </p:cNvSpPr>
          <p:nvPr>
            <p:ph type="sldNum" sz="quarter" idx="12"/>
          </p:nvPr>
        </p:nvSpPr>
        <p:spPr/>
        <p:txBody>
          <a:bodyPr/>
          <a:lstStyle/>
          <a:p>
            <a:fld id="{3C0543E3-022F-49C3-A63F-78E4C461AA64}" type="slidenum">
              <a:rPr lang="it-IT" smtClean="0"/>
              <a:pPr/>
              <a:t>20</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32656"/>
            <a:ext cx="7772400" cy="6192688"/>
          </a:xfrm>
        </p:spPr>
        <p:txBody>
          <a:bodyPr/>
          <a:lstStyle/>
          <a:p>
            <a:pPr algn="just"/>
            <a:r>
              <a:rPr lang="it-IT" smtClean="0"/>
              <a:t>Il pensiero giuridico assume come modello prevalente quello della proprietà privata del singolo.</a:t>
            </a:r>
          </a:p>
          <a:p>
            <a:pPr algn="just"/>
            <a:r>
              <a:rPr lang="it-IT" smtClean="0"/>
              <a:t>La proprietà per eccellenza è quella privata; assume un valore costituzionale come garanzia di una sfera di potere libero riconosciuta al privato nei confronti degli altri consociati e dello Stato stesso</a:t>
            </a:r>
          </a:p>
          <a:p>
            <a:pPr algn="just"/>
            <a:r>
              <a:rPr lang="it-IT" smtClean="0"/>
              <a:t>La forza suggestiva del modello e la perfezione tecnica della sua elaborazione  condizionarono la visione dei vari modi di appartenenza dei beni pure esistiti. </a:t>
            </a:r>
            <a:endParaRPr lang="it-IT"/>
          </a:p>
        </p:txBody>
      </p:sp>
      <p:sp>
        <p:nvSpPr>
          <p:cNvPr id="4" name="Slide Number Placeholder 3"/>
          <p:cNvSpPr>
            <a:spLocks noGrp="1"/>
          </p:cNvSpPr>
          <p:nvPr>
            <p:ph type="sldNum" sz="quarter" idx="12"/>
          </p:nvPr>
        </p:nvSpPr>
        <p:spPr/>
        <p:txBody>
          <a:bodyPr/>
          <a:lstStyle/>
          <a:p>
            <a:fld id="{3C0543E3-022F-49C3-A63F-78E4C461AA64}" type="slidenum">
              <a:rPr lang="it-IT" smtClean="0"/>
              <a:pPr/>
              <a:t>21</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76672"/>
            <a:ext cx="7772400" cy="5976664"/>
          </a:xfrm>
        </p:spPr>
        <p:txBody>
          <a:bodyPr/>
          <a:lstStyle/>
          <a:p>
            <a:pPr algn="just"/>
            <a:r>
              <a:rPr lang="it-IT" sz="3600" smtClean="0"/>
              <a:t>Lo studio dei regimi pubblici di appartenenza dei beni perciò deve tenere in considerazione l’elaborazione moderna del concetto di proprietà privata.  </a:t>
            </a:r>
          </a:p>
          <a:p>
            <a:pPr algn="just"/>
            <a:r>
              <a:rPr lang="it-IT" sz="3600" smtClean="0"/>
              <a:t>L’elaborazione concettuale delle proprietà pubbliche ( e si noti siamo al plurale) sarà sempre condizionata dalla concezione della proprietà privata e dalla sua evoluzione.</a:t>
            </a:r>
          </a:p>
          <a:p>
            <a:endParaRPr lang="it-IT" sz="3600"/>
          </a:p>
        </p:txBody>
      </p:sp>
      <p:sp>
        <p:nvSpPr>
          <p:cNvPr id="4" name="Slide Number Placeholder 3"/>
          <p:cNvSpPr>
            <a:spLocks noGrp="1"/>
          </p:cNvSpPr>
          <p:nvPr>
            <p:ph type="sldNum" sz="quarter" idx="12"/>
          </p:nvPr>
        </p:nvSpPr>
        <p:spPr/>
        <p:txBody>
          <a:bodyPr/>
          <a:lstStyle/>
          <a:p>
            <a:fld id="{3C0543E3-022F-49C3-A63F-78E4C461AA64}" type="slidenum">
              <a:rPr lang="it-IT" smtClean="0"/>
              <a:pPr/>
              <a:t>22</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32656"/>
            <a:ext cx="7772400" cy="6192688"/>
          </a:xfrm>
        </p:spPr>
        <p:txBody>
          <a:bodyPr/>
          <a:lstStyle/>
          <a:p>
            <a:pPr algn="just"/>
            <a:r>
              <a:rPr lang="it-IT" sz="4400" smtClean="0"/>
              <a:t>La forza di suggestione del modello proprietario moderno è tale che ne troviamo un riflesso nell’incertezza definitoria di testi normativi, pur tecnicamente molto evoluti, come il codice civile del 1942 o la Costituzione del 1948.</a:t>
            </a:r>
            <a:endParaRPr lang="it-IT" sz="4400"/>
          </a:p>
        </p:txBody>
      </p:sp>
      <p:sp>
        <p:nvSpPr>
          <p:cNvPr id="4" name="Slide Number Placeholder 3"/>
          <p:cNvSpPr>
            <a:spLocks noGrp="1"/>
          </p:cNvSpPr>
          <p:nvPr>
            <p:ph type="sldNum" sz="quarter" idx="12"/>
          </p:nvPr>
        </p:nvSpPr>
        <p:spPr/>
        <p:txBody>
          <a:bodyPr/>
          <a:lstStyle/>
          <a:p>
            <a:fld id="{3C0543E3-022F-49C3-A63F-78E4C461AA64}" type="slidenum">
              <a:rPr lang="it-IT" smtClean="0"/>
              <a:pPr/>
              <a:t>23</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228600" y="304800"/>
            <a:ext cx="8610600" cy="6324600"/>
          </a:xfrm>
        </p:spPr>
        <p:txBody>
          <a:bodyPr/>
          <a:lstStyle/>
          <a:p>
            <a:pPr marL="0" indent="0">
              <a:lnSpc>
                <a:spcPct val="65000"/>
              </a:lnSpc>
              <a:spcBef>
                <a:spcPct val="100000"/>
              </a:spcBef>
              <a:buFont typeface="Wingdings" pitchFamily="2" charset="2"/>
              <a:buNone/>
            </a:pPr>
            <a:endParaRPr lang="en-US" sz="2800" dirty="0" smtClean="0">
              <a:sym typeface="Wingdings 3" pitchFamily="18" charset="2"/>
            </a:endParaRPr>
          </a:p>
          <a:p>
            <a:pPr marL="0" indent="0" algn="just">
              <a:lnSpc>
                <a:spcPct val="65000"/>
              </a:lnSpc>
              <a:spcBef>
                <a:spcPct val="100000"/>
              </a:spcBef>
              <a:buFont typeface="Wingdings" pitchFamily="2" charset="2"/>
              <a:buNone/>
            </a:pPr>
            <a:r>
              <a:rPr lang="en-US" sz="2800" dirty="0" smtClean="0">
                <a:sym typeface="Wingdings 3" pitchFamily="18" charset="2"/>
              </a:rPr>
              <a:t>  </a:t>
            </a:r>
            <a:r>
              <a:rPr lang="en-US" sz="4000" dirty="0" smtClean="0">
                <a:sym typeface="Wingdings 3" pitchFamily="18" charset="2"/>
              </a:rPr>
              <a:t>Art. 822 c.c. </a:t>
            </a:r>
            <a:r>
              <a:rPr lang="en-US" sz="4000" dirty="0" smtClean="0">
                <a:solidFill>
                  <a:srgbClr val="FF0000"/>
                </a:solidFill>
                <a:sym typeface="Wingdings 3" pitchFamily="18" charset="2"/>
              </a:rPr>
              <a:t>Appartengono</a:t>
            </a:r>
            <a:r>
              <a:rPr lang="en-US" sz="4000" dirty="0" smtClean="0">
                <a:sym typeface="Wingdings 3" pitchFamily="18" charset="2"/>
              </a:rPr>
              <a:t> allo Stato e fanno parte del demanio pubblico il lido del mare ecc…Fanno parimenti parte del demanio pubblico, se </a:t>
            </a:r>
            <a:r>
              <a:rPr lang="en-US" sz="4000" dirty="0" err="1" smtClean="0">
                <a:solidFill>
                  <a:srgbClr val="FF0000"/>
                </a:solidFill>
                <a:sym typeface="Wingdings 3" pitchFamily="18" charset="2"/>
              </a:rPr>
              <a:t>appartengono</a:t>
            </a:r>
            <a:r>
              <a:rPr lang="en-US" sz="4000" dirty="0" smtClean="0">
                <a:sym typeface="Wingdings 3" pitchFamily="18" charset="2"/>
              </a:rPr>
              <a:t> </a:t>
            </a:r>
            <a:r>
              <a:rPr lang="en-US" sz="4000" dirty="0" err="1" smtClean="0">
                <a:sym typeface="Wingdings 3" pitchFamily="18" charset="2"/>
              </a:rPr>
              <a:t>allo</a:t>
            </a:r>
            <a:r>
              <a:rPr lang="en-US" sz="4000" dirty="0" smtClean="0">
                <a:sym typeface="Wingdings 3" pitchFamily="18" charset="2"/>
              </a:rPr>
              <a:t> </a:t>
            </a:r>
            <a:r>
              <a:rPr lang="en-US" sz="4000" dirty="0" err="1" smtClean="0">
                <a:sym typeface="Wingdings 3" pitchFamily="18" charset="2"/>
              </a:rPr>
              <a:t>Stato</a:t>
            </a:r>
            <a:r>
              <a:rPr lang="en-US" sz="4000" dirty="0" smtClean="0">
                <a:sym typeface="Wingdings 3" pitchFamily="18" charset="2"/>
              </a:rPr>
              <a:t> le </a:t>
            </a:r>
            <a:r>
              <a:rPr lang="en-US" sz="4000" dirty="0" err="1" smtClean="0">
                <a:sym typeface="Wingdings 3" pitchFamily="18" charset="2"/>
              </a:rPr>
              <a:t>strade</a:t>
            </a:r>
            <a:r>
              <a:rPr lang="en-US" sz="4000" dirty="0" smtClean="0">
                <a:sym typeface="Wingdings 3" pitchFamily="18" charset="2"/>
              </a:rPr>
              <a:t>, le </a:t>
            </a:r>
            <a:r>
              <a:rPr lang="en-US" sz="4000" dirty="0" err="1" smtClean="0">
                <a:sym typeface="Wingdings 3" pitchFamily="18" charset="2"/>
              </a:rPr>
              <a:t>autostrade</a:t>
            </a:r>
            <a:r>
              <a:rPr lang="en-US" sz="4000" dirty="0" smtClean="0">
                <a:sym typeface="Wingdings 3" pitchFamily="18" charset="2"/>
              </a:rPr>
              <a:t> le </a:t>
            </a:r>
            <a:r>
              <a:rPr lang="en-US" sz="4000" dirty="0" err="1" smtClean="0">
                <a:sym typeface="Wingdings 3" pitchFamily="18" charset="2"/>
              </a:rPr>
              <a:t>strade</a:t>
            </a:r>
            <a:r>
              <a:rPr lang="en-US" sz="4000" dirty="0" smtClean="0">
                <a:sym typeface="Wingdings 3" pitchFamily="18" charset="2"/>
              </a:rPr>
              <a:t> ferrate </a:t>
            </a:r>
            <a:r>
              <a:rPr lang="en-US" sz="4000" dirty="0" err="1" smtClean="0">
                <a:sym typeface="Wingdings 3" pitchFamily="18" charset="2"/>
              </a:rPr>
              <a:t>ecc</a:t>
            </a:r>
            <a:r>
              <a:rPr lang="en-US" sz="4000" dirty="0" smtClean="0">
                <a:sym typeface="Wingdings 3" pitchFamily="18" charset="2"/>
              </a:rPr>
              <a:t>.</a:t>
            </a:r>
          </a:p>
          <a:p>
            <a:pPr marL="0" indent="0" algn="just">
              <a:lnSpc>
                <a:spcPct val="65000"/>
              </a:lnSpc>
              <a:spcBef>
                <a:spcPct val="100000"/>
              </a:spcBef>
              <a:buFont typeface="Wingdings" pitchFamily="2" charset="2"/>
              <a:buNone/>
            </a:pPr>
            <a:r>
              <a:rPr lang="en-US" sz="4000" dirty="0" smtClean="0">
                <a:sym typeface="Wingdings 3" pitchFamily="18" charset="2"/>
              </a:rPr>
              <a:t>Art. 824 c.c. I </a:t>
            </a:r>
            <a:r>
              <a:rPr lang="en-US" sz="4000" dirty="0" err="1" smtClean="0">
                <a:sym typeface="Wingdings 3" pitchFamily="18" charset="2"/>
              </a:rPr>
              <a:t>beni</a:t>
            </a:r>
            <a:r>
              <a:rPr lang="en-US" sz="4000" dirty="0" smtClean="0">
                <a:sym typeface="Wingdings 3" pitchFamily="18" charset="2"/>
              </a:rPr>
              <a:t> </a:t>
            </a:r>
            <a:r>
              <a:rPr lang="en-US" sz="4000" dirty="0" err="1" smtClean="0">
                <a:sym typeface="Wingdings 3" pitchFamily="18" charset="2"/>
              </a:rPr>
              <a:t>della</a:t>
            </a:r>
            <a:r>
              <a:rPr lang="en-US" sz="4000" dirty="0" smtClean="0">
                <a:sym typeface="Wingdings 3" pitchFamily="18" charset="2"/>
              </a:rPr>
              <a:t> specie di </a:t>
            </a:r>
            <a:r>
              <a:rPr lang="en-US" sz="4000" dirty="0" err="1" smtClean="0">
                <a:sym typeface="Wingdings 3" pitchFamily="18" charset="2"/>
              </a:rPr>
              <a:t>quelli</a:t>
            </a:r>
            <a:r>
              <a:rPr lang="en-US" sz="4000" dirty="0" smtClean="0">
                <a:sym typeface="Wingdings 3" pitchFamily="18" charset="2"/>
              </a:rPr>
              <a:t> </a:t>
            </a:r>
            <a:r>
              <a:rPr lang="en-US" sz="4000" dirty="0" err="1" smtClean="0">
                <a:sym typeface="Wingdings 3" pitchFamily="18" charset="2"/>
              </a:rPr>
              <a:t>indicati</a:t>
            </a:r>
            <a:r>
              <a:rPr lang="en-US" sz="4000" dirty="0" smtClean="0">
                <a:sym typeface="Wingdings 3" pitchFamily="18" charset="2"/>
              </a:rPr>
              <a:t> al secondo comma dell’art.822, se </a:t>
            </a:r>
            <a:r>
              <a:rPr lang="en-US" sz="4000" dirty="0" err="1" smtClean="0">
                <a:solidFill>
                  <a:srgbClr val="FF0000"/>
                </a:solidFill>
                <a:sym typeface="Wingdings 3" pitchFamily="18" charset="2"/>
              </a:rPr>
              <a:t>appartengono</a:t>
            </a:r>
            <a:r>
              <a:rPr lang="en-US" sz="4000" dirty="0" smtClean="0">
                <a:sym typeface="Wingdings 3" pitchFamily="18" charset="2"/>
              </a:rPr>
              <a:t> </a:t>
            </a:r>
            <a:r>
              <a:rPr lang="en-US" sz="4000" dirty="0" err="1" smtClean="0">
                <a:sym typeface="Wingdings 3" pitchFamily="18" charset="2"/>
              </a:rPr>
              <a:t>alle</a:t>
            </a:r>
            <a:r>
              <a:rPr lang="en-US" sz="4000" dirty="0" smtClean="0">
                <a:sym typeface="Wingdings 3" pitchFamily="18" charset="2"/>
              </a:rPr>
              <a:t> province o </a:t>
            </a:r>
            <a:r>
              <a:rPr lang="en-US" sz="4000" dirty="0" err="1" smtClean="0">
                <a:sym typeface="Wingdings 3" pitchFamily="18" charset="2"/>
              </a:rPr>
              <a:t>ai</a:t>
            </a:r>
            <a:r>
              <a:rPr lang="en-US" sz="4000" dirty="0" smtClean="0">
                <a:sym typeface="Wingdings 3" pitchFamily="18" charset="2"/>
              </a:rPr>
              <a:t> </a:t>
            </a:r>
            <a:r>
              <a:rPr lang="en-US" sz="4000" dirty="0" err="1" smtClean="0">
                <a:sym typeface="Wingdings 3" pitchFamily="18" charset="2"/>
              </a:rPr>
              <a:t>comuni</a:t>
            </a:r>
            <a:r>
              <a:rPr lang="en-US" sz="4000" dirty="0" smtClean="0">
                <a:sym typeface="Wingdings 3" pitchFamily="18" charset="2"/>
              </a:rPr>
              <a:t> </a:t>
            </a:r>
            <a:r>
              <a:rPr lang="en-US" sz="4000" dirty="0" err="1" smtClean="0">
                <a:sym typeface="Wingdings 3" pitchFamily="18" charset="2"/>
              </a:rPr>
              <a:t>sono</a:t>
            </a:r>
            <a:r>
              <a:rPr lang="en-US" sz="4000" dirty="0" smtClean="0">
                <a:sym typeface="Wingdings 3" pitchFamily="18" charset="2"/>
              </a:rPr>
              <a:t> </a:t>
            </a:r>
            <a:r>
              <a:rPr lang="en-US" sz="4000" dirty="0" err="1" smtClean="0">
                <a:sym typeface="Wingdings 3" pitchFamily="18" charset="2"/>
              </a:rPr>
              <a:t>soggetti</a:t>
            </a:r>
            <a:r>
              <a:rPr lang="en-US" sz="4000" dirty="0" smtClean="0">
                <a:sym typeface="Wingdings 3" pitchFamily="18" charset="2"/>
              </a:rPr>
              <a:t> al regime del </a:t>
            </a:r>
            <a:r>
              <a:rPr lang="en-US" sz="4000" dirty="0" err="1" smtClean="0">
                <a:sym typeface="Wingdings 3" pitchFamily="18" charset="2"/>
              </a:rPr>
              <a:t>demanio</a:t>
            </a:r>
            <a:r>
              <a:rPr lang="en-US" sz="4000" dirty="0" smtClean="0">
                <a:sym typeface="Wingdings 3" pitchFamily="18" charset="2"/>
              </a:rPr>
              <a:t>.</a:t>
            </a:r>
          </a:p>
          <a:p>
            <a:pPr marL="0" indent="0" algn="just">
              <a:lnSpc>
                <a:spcPct val="65000"/>
              </a:lnSpc>
              <a:spcBef>
                <a:spcPct val="100000"/>
              </a:spcBef>
              <a:buFont typeface="Wingdings" pitchFamily="2" charset="2"/>
              <a:buNone/>
            </a:pPr>
            <a:r>
              <a:rPr lang="en-US" sz="4000" dirty="0" smtClean="0">
                <a:sym typeface="Wingdings 3" pitchFamily="18" charset="2"/>
              </a:rPr>
              <a:t> </a:t>
            </a:r>
          </a:p>
          <a:p>
            <a:pPr marL="0" indent="0" algn="ctr">
              <a:lnSpc>
                <a:spcPct val="65000"/>
              </a:lnSpc>
              <a:spcBef>
                <a:spcPct val="100000"/>
              </a:spcBef>
              <a:buFont typeface="Wingdings" pitchFamily="2" charset="2"/>
              <a:buNone/>
            </a:pPr>
            <a:endParaRPr lang="en-US" sz="3600" dirty="0">
              <a:sym typeface="Wingdings 3" pitchFamily="18" charset="2"/>
            </a:endParaRPr>
          </a:p>
        </p:txBody>
      </p:sp>
      <p:sp>
        <p:nvSpPr>
          <p:cNvPr id="3" name="Slide Number Placeholder 2"/>
          <p:cNvSpPr>
            <a:spLocks noGrp="1"/>
          </p:cNvSpPr>
          <p:nvPr>
            <p:ph type="sldNum" sz="quarter" idx="12"/>
          </p:nvPr>
        </p:nvSpPr>
        <p:spPr/>
        <p:txBody>
          <a:bodyPr/>
          <a:lstStyle/>
          <a:p>
            <a:fld id="{3C0543E3-022F-49C3-A63F-78E4C461AA64}" type="slidenum">
              <a:rPr lang="it-IT" smtClean="0"/>
              <a:pPr/>
              <a:t>24</a:t>
            </a:fld>
            <a:endParaRPr lang="it-IT"/>
          </a:p>
        </p:txBody>
      </p:sp>
      <p:sp>
        <p:nvSpPr>
          <p:cNvPr id="4" name="Footer Placeholder 3"/>
          <p:cNvSpPr>
            <a:spLocks noGrp="1"/>
          </p:cNvSpPr>
          <p:nvPr>
            <p:ph type="ftr" sz="quarter" idx="11"/>
          </p:nvPr>
        </p:nvSpPr>
        <p:spPr/>
        <p:txBody>
          <a:bodyPr/>
          <a:lstStyle/>
          <a:p>
            <a:endParaRPr lang="it-IT"/>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19">
                                            <p:txEl>
                                              <p:pRg st="1" end="1"/>
                                            </p:txEl>
                                          </p:spTgt>
                                        </p:tgtEl>
                                        <p:attrNameLst>
                                          <p:attrName>style.visibility</p:attrName>
                                        </p:attrNameLst>
                                      </p:cBhvr>
                                      <p:to>
                                        <p:strVal val="visible"/>
                                      </p:to>
                                    </p:set>
                                    <p:animEffect transition="in" filter="wipe(left)">
                                      <p:cBhvr>
                                        <p:cTn id="7" dur="500"/>
                                        <p:tgtEl>
                                          <p:spTgt spid="921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19">
                                            <p:txEl>
                                              <p:pRg st="2" end="2"/>
                                            </p:txEl>
                                          </p:spTgt>
                                        </p:tgtEl>
                                        <p:attrNameLst>
                                          <p:attrName>style.visibility</p:attrName>
                                        </p:attrNameLst>
                                      </p:cBhvr>
                                      <p:to>
                                        <p:strVal val="visible"/>
                                      </p:to>
                                    </p:set>
                                    <p:animEffect transition="in" filter="wipe(left)">
                                      <p:cBhvr>
                                        <p:cTn id="12" dur="500"/>
                                        <p:tgtEl>
                                          <p:spTgt spid="921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219">
                                            <p:txEl>
                                              <p:pRg st="3" end="3"/>
                                            </p:txEl>
                                          </p:spTgt>
                                        </p:tgtEl>
                                        <p:attrNameLst>
                                          <p:attrName>style.visibility</p:attrName>
                                        </p:attrNameLst>
                                      </p:cBhvr>
                                      <p:to>
                                        <p:strVal val="visible"/>
                                      </p:to>
                                    </p:set>
                                    <p:animEffect transition="in" filter="wipe(left)">
                                      <p:cBhvr>
                                        <p:cTn id="17" dur="500"/>
                                        <p:tgtEl>
                                          <p:spTgt spid="92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304800" y="228600"/>
            <a:ext cx="8534400" cy="6248400"/>
          </a:xfrm>
        </p:spPr>
        <p:txBody>
          <a:bodyPr/>
          <a:lstStyle/>
          <a:p>
            <a:pPr marL="533400" indent="-533400" algn="ctr">
              <a:buFont typeface="Wingdings" pitchFamily="2" charset="2"/>
              <a:buNone/>
            </a:pPr>
            <a:r>
              <a:rPr lang="en-US" err="1" smtClean="0">
                <a:sym typeface="Wingdings 3" pitchFamily="18" charset="2"/>
              </a:rPr>
              <a:t>Costituzione</a:t>
            </a:r>
            <a:r>
              <a:rPr lang="en-US" smtClean="0">
                <a:sym typeface="Wingdings 3" pitchFamily="18" charset="2"/>
              </a:rPr>
              <a:t> </a:t>
            </a:r>
          </a:p>
          <a:p>
            <a:pPr marL="533400" indent="-533400" algn="just">
              <a:buFont typeface="Wingdings" pitchFamily="2" charset="2"/>
              <a:buNone/>
            </a:pPr>
            <a:r>
              <a:rPr lang="en-US" smtClean="0">
                <a:sym typeface="Wingdings 3" pitchFamily="18" charset="2"/>
              </a:rPr>
              <a:t>Art.42. </a:t>
            </a:r>
            <a:r>
              <a:rPr lang="en-US" smtClean="0">
                <a:solidFill>
                  <a:srgbClr val="FF0000"/>
                </a:solidFill>
                <a:sym typeface="Wingdings 3" pitchFamily="18" charset="2"/>
              </a:rPr>
              <a:t>La </a:t>
            </a:r>
            <a:r>
              <a:rPr lang="en-US" err="1" smtClean="0">
                <a:solidFill>
                  <a:srgbClr val="FF0000"/>
                </a:solidFill>
                <a:sym typeface="Wingdings 3" pitchFamily="18" charset="2"/>
              </a:rPr>
              <a:t>proprietà</a:t>
            </a:r>
            <a:r>
              <a:rPr lang="en-US" smtClean="0">
                <a:solidFill>
                  <a:srgbClr val="FF0000"/>
                </a:solidFill>
                <a:sym typeface="Wingdings 3" pitchFamily="18" charset="2"/>
              </a:rPr>
              <a:t> è </a:t>
            </a:r>
            <a:r>
              <a:rPr lang="en-US" err="1" smtClean="0">
                <a:solidFill>
                  <a:srgbClr val="FF0000"/>
                </a:solidFill>
                <a:sym typeface="Wingdings 3" pitchFamily="18" charset="2"/>
              </a:rPr>
              <a:t>pubblica</a:t>
            </a:r>
            <a:r>
              <a:rPr lang="en-US" smtClean="0">
                <a:solidFill>
                  <a:srgbClr val="FF0000"/>
                </a:solidFill>
                <a:sym typeface="Wingdings 3" pitchFamily="18" charset="2"/>
              </a:rPr>
              <a:t> o </a:t>
            </a:r>
            <a:r>
              <a:rPr lang="en-US" err="1" smtClean="0">
                <a:solidFill>
                  <a:srgbClr val="FF0000"/>
                </a:solidFill>
                <a:sym typeface="Wingdings 3" pitchFamily="18" charset="2"/>
              </a:rPr>
              <a:t>privata</a:t>
            </a:r>
            <a:r>
              <a:rPr lang="en-US" smtClean="0">
                <a:sym typeface="Wingdings 3" pitchFamily="18" charset="2"/>
              </a:rPr>
              <a:t>.  I </a:t>
            </a:r>
            <a:r>
              <a:rPr lang="en-US" err="1" smtClean="0">
                <a:sym typeface="Wingdings 3" pitchFamily="18" charset="2"/>
              </a:rPr>
              <a:t>beni</a:t>
            </a:r>
            <a:r>
              <a:rPr lang="en-US" smtClean="0">
                <a:sym typeface="Wingdings 3" pitchFamily="18" charset="2"/>
              </a:rPr>
              <a:t> </a:t>
            </a:r>
            <a:r>
              <a:rPr lang="en-US" err="1" smtClean="0">
                <a:sym typeface="Wingdings 3" pitchFamily="18" charset="2"/>
              </a:rPr>
              <a:t>economici</a:t>
            </a:r>
            <a:r>
              <a:rPr lang="en-US" smtClean="0">
                <a:sym typeface="Wingdings 3" pitchFamily="18" charset="2"/>
              </a:rPr>
              <a:t> </a:t>
            </a:r>
            <a:r>
              <a:rPr lang="en-US" err="1" smtClean="0">
                <a:solidFill>
                  <a:srgbClr val="FF0000"/>
                </a:solidFill>
                <a:sym typeface="Wingdings 3" pitchFamily="18" charset="2"/>
              </a:rPr>
              <a:t>appartengono</a:t>
            </a:r>
            <a:r>
              <a:rPr lang="en-US" smtClean="0">
                <a:sym typeface="Wingdings 3" pitchFamily="18" charset="2"/>
              </a:rPr>
              <a:t> </a:t>
            </a:r>
            <a:r>
              <a:rPr lang="en-US" err="1" smtClean="0">
                <a:sym typeface="Wingdings 3" pitchFamily="18" charset="2"/>
              </a:rPr>
              <a:t>allo</a:t>
            </a:r>
            <a:r>
              <a:rPr lang="en-US" smtClean="0">
                <a:sym typeface="Wingdings 3" pitchFamily="18" charset="2"/>
              </a:rPr>
              <a:t> </a:t>
            </a:r>
            <a:r>
              <a:rPr lang="en-US" err="1" smtClean="0">
                <a:sym typeface="Wingdings 3" pitchFamily="18" charset="2"/>
              </a:rPr>
              <a:t>Stato</a:t>
            </a:r>
            <a:r>
              <a:rPr lang="en-US" smtClean="0">
                <a:sym typeface="Wingdings 3" pitchFamily="18" charset="2"/>
              </a:rPr>
              <a:t> ad </a:t>
            </a:r>
            <a:r>
              <a:rPr lang="en-US" err="1" smtClean="0">
                <a:sym typeface="Wingdings 3" pitchFamily="18" charset="2"/>
              </a:rPr>
              <a:t>enti</a:t>
            </a:r>
            <a:r>
              <a:rPr lang="en-US" smtClean="0">
                <a:sym typeface="Wingdings 3" pitchFamily="18" charset="2"/>
              </a:rPr>
              <a:t> o a </a:t>
            </a:r>
            <a:r>
              <a:rPr lang="en-US" err="1" smtClean="0">
                <a:sym typeface="Wingdings 3" pitchFamily="18" charset="2"/>
              </a:rPr>
              <a:t>privati</a:t>
            </a:r>
            <a:r>
              <a:rPr lang="en-US" smtClean="0">
                <a:sym typeface="Wingdings 3" pitchFamily="18" charset="2"/>
              </a:rPr>
              <a:t>.</a:t>
            </a:r>
          </a:p>
          <a:p>
            <a:pPr marL="533400" indent="-533400" algn="just">
              <a:buFont typeface="Wingdings" pitchFamily="2" charset="2"/>
              <a:buNone/>
            </a:pPr>
            <a:r>
              <a:rPr lang="en-US" smtClean="0">
                <a:sym typeface="Wingdings 3" pitchFamily="18" charset="2"/>
              </a:rPr>
              <a:t> Il </a:t>
            </a:r>
            <a:r>
              <a:rPr lang="en-US" err="1" smtClean="0">
                <a:sym typeface="Wingdings 3" pitchFamily="18" charset="2"/>
              </a:rPr>
              <a:t>Codice</a:t>
            </a:r>
            <a:r>
              <a:rPr lang="en-US" smtClean="0">
                <a:sym typeface="Wingdings 3" pitchFamily="18" charset="2"/>
              </a:rPr>
              <a:t> </a:t>
            </a:r>
            <a:r>
              <a:rPr lang="en-US" err="1" smtClean="0">
                <a:sym typeface="Wingdings 3" pitchFamily="18" charset="2"/>
              </a:rPr>
              <a:t>inscrive</a:t>
            </a:r>
            <a:r>
              <a:rPr lang="en-US" smtClean="0">
                <a:sym typeface="Wingdings 3" pitchFamily="18" charset="2"/>
              </a:rPr>
              <a:t> </a:t>
            </a:r>
            <a:r>
              <a:rPr lang="en-US" err="1" smtClean="0">
                <a:sym typeface="Wingdings 3" pitchFamily="18" charset="2"/>
              </a:rPr>
              <a:t>il</a:t>
            </a:r>
            <a:r>
              <a:rPr lang="en-US" smtClean="0">
                <a:sym typeface="Wingdings 3" pitchFamily="18" charset="2"/>
              </a:rPr>
              <a:t> regime </a:t>
            </a:r>
            <a:r>
              <a:rPr lang="en-US" err="1" smtClean="0">
                <a:sym typeface="Wingdings 3" pitchFamily="18" charset="2"/>
              </a:rPr>
              <a:t>dei</a:t>
            </a:r>
            <a:r>
              <a:rPr lang="en-US" smtClean="0">
                <a:sym typeface="Wingdings 3" pitchFamily="18" charset="2"/>
              </a:rPr>
              <a:t> </a:t>
            </a:r>
            <a:r>
              <a:rPr lang="en-US" err="1" smtClean="0">
                <a:sym typeface="Wingdings 3" pitchFamily="18" charset="2"/>
              </a:rPr>
              <a:t>beni</a:t>
            </a:r>
            <a:r>
              <a:rPr lang="en-US" smtClean="0">
                <a:sym typeface="Wingdings 3" pitchFamily="18" charset="2"/>
              </a:rPr>
              <a:t> </a:t>
            </a:r>
            <a:r>
              <a:rPr lang="en-US" err="1" smtClean="0">
                <a:sym typeface="Wingdings 3" pitchFamily="18" charset="2"/>
              </a:rPr>
              <a:t>pubblici</a:t>
            </a:r>
            <a:r>
              <a:rPr lang="en-US" smtClean="0">
                <a:sym typeface="Wingdings 3" pitchFamily="18" charset="2"/>
              </a:rPr>
              <a:t> </a:t>
            </a:r>
            <a:r>
              <a:rPr lang="en-US" err="1" smtClean="0">
                <a:sym typeface="Wingdings 3" pitchFamily="18" charset="2"/>
              </a:rPr>
              <a:t>nel</a:t>
            </a:r>
            <a:r>
              <a:rPr lang="en-US" smtClean="0">
                <a:sym typeface="Wingdings 3" pitchFamily="18" charset="2"/>
              </a:rPr>
              <a:t> </a:t>
            </a:r>
            <a:r>
              <a:rPr lang="en-US" err="1" smtClean="0">
                <a:sym typeface="Wingdings 3" pitchFamily="18" charset="2"/>
              </a:rPr>
              <a:t>Titolo</a:t>
            </a:r>
            <a:r>
              <a:rPr lang="en-US" smtClean="0">
                <a:sym typeface="Wingdings 3" pitchFamily="18" charset="2"/>
              </a:rPr>
              <a:t> I (Dei </a:t>
            </a:r>
            <a:r>
              <a:rPr lang="en-US" err="1" smtClean="0">
                <a:sym typeface="Wingdings 3" pitchFamily="18" charset="2"/>
              </a:rPr>
              <a:t>beni</a:t>
            </a:r>
            <a:r>
              <a:rPr lang="en-US" smtClean="0">
                <a:sym typeface="Wingdings 3" pitchFamily="18" charset="2"/>
              </a:rPr>
              <a:t>) del </a:t>
            </a:r>
            <a:r>
              <a:rPr lang="en-US" err="1" smtClean="0">
                <a:sym typeface="Wingdings 3" pitchFamily="18" charset="2"/>
              </a:rPr>
              <a:t>Libro</a:t>
            </a:r>
            <a:r>
              <a:rPr lang="en-US" smtClean="0">
                <a:sym typeface="Wingdings 3" pitchFamily="18" charset="2"/>
              </a:rPr>
              <a:t> </a:t>
            </a:r>
            <a:r>
              <a:rPr lang="en-US" err="1" smtClean="0">
                <a:sym typeface="Wingdings 3" pitchFamily="18" charset="2"/>
              </a:rPr>
              <a:t>Terzo</a:t>
            </a:r>
            <a:r>
              <a:rPr lang="en-US" smtClean="0">
                <a:sym typeface="Wingdings 3" pitchFamily="18" charset="2"/>
              </a:rPr>
              <a:t> (Della </a:t>
            </a:r>
            <a:r>
              <a:rPr lang="en-US" err="1" smtClean="0">
                <a:sym typeface="Wingdings 3" pitchFamily="18" charset="2"/>
              </a:rPr>
              <a:t>proprietà</a:t>
            </a:r>
            <a:r>
              <a:rPr lang="en-US" smtClean="0">
                <a:sym typeface="Wingdings 3" pitchFamily="18" charset="2"/>
              </a:rPr>
              <a:t>), ma </a:t>
            </a:r>
            <a:r>
              <a:rPr lang="en-US" err="1" smtClean="0">
                <a:sym typeface="Wingdings 3" pitchFamily="18" charset="2"/>
              </a:rPr>
              <a:t>si</a:t>
            </a:r>
            <a:r>
              <a:rPr lang="en-US" smtClean="0">
                <a:sym typeface="Wingdings 3" pitchFamily="18" charset="2"/>
              </a:rPr>
              <a:t> </a:t>
            </a:r>
            <a:r>
              <a:rPr lang="en-US" err="1" smtClean="0">
                <a:sym typeface="Wingdings 3" pitchFamily="18" charset="2"/>
              </a:rPr>
              <a:t>esprime</a:t>
            </a:r>
            <a:r>
              <a:rPr lang="en-US" smtClean="0">
                <a:sym typeface="Wingdings 3" pitchFamily="18" charset="2"/>
              </a:rPr>
              <a:t> in termini </a:t>
            </a:r>
            <a:r>
              <a:rPr lang="en-US" err="1" smtClean="0">
                <a:sym typeface="Wingdings 3" pitchFamily="18" charset="2"/>
              </a:rPr>
              <a:t>di</a:t>
            </a:r>
            <a:r>
              <a:rPr lang="en-US" smtClean="0">
                <a:sym typeface="Wingdings 3" pitchFamily="18" charset="2"/>
              </a:rPr>
              <a:t> </a:t>
            </a:r>
            <a:r>
              <a:rPr lang="en-US" err="1" smtClean="0">
                <a:sym typeface="Wingdings 3" pitchFamily="18" charset="2"/>
              </a:rPr>
              <a:t>appartenenza</a:t>
            </a:r>
            <a:r>
              <a:rPr lang="en-US" smtClean="0">
                <a:sym typeface="Wingdings 3" pitchFamily="18" charset="2"/>
              </a:rPr>
              <a:t> </a:t>
            </a:r>
            <a:r>
              <a:rPr lang="en-US" err="1" smtClean="0">
                <a:sym typeface="Wingdings 3" pitchFamily="18" charset="2"/>
              </a:rPr>
              <a:t>allo</a:t>
            </a:r>
            <a:r>
              <a:rPr lang="en-US" smtClean="0">
                <a:sym typeface="Wingdings 3" pitchFamily="18" charset="2"/>
              </a:rPr>
              <a:t> </a:t>
            </a:r>
            <a:r>
              <a:rPr lang="en-US" err="1" smtClean="0">
                <a:sym typeface="Wingdings 3" pitchFamily="18" charset="2"/>
              </a:rPr>
              <a:t>Stato</a:t>
            </a:r>
            <a:r>
              <a:rPr lang="en-US" smtClean="0">
                <a:sym typeface="Wingdings 3" pitchFamily="18" charset="2"/>
              </a:rPr>
              <a:t> o a </a:t>
            </a:r>
            <a:r>
              <a:rPr lang="en-US" err="1" smtClean="0">
                <a:sym typeface="Wingdings 3" pitchFamily="18" charset="2"/>
              </a:rPr>
              <a:t>enti</a:t>
            </a:r>
            <a:r>
              <a:rPr lang="en-US" smtClean="0">
                <a:sym typeface="Wingdings 3" pitchFamily="18" charset="2"/>
              </a:rPr>
              <a:t> </a:t>
            </a:r>
            <a:r>
              <a:rPr lang="en-US" err="1" smtClean="0">
                <a:sym typeface="Wingdings 3" pitchFamily="18" charset="2"/>
              </a:rPr>
              <a:t>pubblici</a:t>
            </a:r>
            <a:r>
              <a:rPr lang="en-US" smtClean="0">
                <a:sym typeface="Wingdings 3" pitchFamily="18" charset="2"/>
              </a:rPr>
              <a:t>; la </a:t>
            </a:r>
            <a:r>
              <a:rPr lang="en-US" err="1" smtClean="0">
                <a:sym typeface="Wingdings 3" pitchFamily="18" charset="2"/>
              </a:rPr>
              <a:t>proprietà</a:t>
            </a:r>
            <a:r>
              <a:rPr lang="en-US" smtClean="0">
                <a:sym typeface="Wingdings 3" pitchFamily="18" charset="2"/>
              </a:rPr>
              <a:t> è </a:t>
            </a:r>
            <a:r>
              <a:rPr lang="en-US" err="1" smtClean="0">
                <a:sym typeface="Wingdings 3" pitchFamily="18" charset="2"/>
              </a:rPr>
              <a:t>disciplinata</a:t>
            </a:r>
            <a:r>
              <a:rPr lang="en-US" smtClean="0">
                <a:sym typeface="Wingdings 3" pitchFamily="18" charset="2"/>
              </a:rPr>
              <a:t> al </a:t>
            </a:r>
            <a:r>
              <a:rPr lang="en-US" err="1" smtClean="0">
                <a:sym typeface="Wingdings 3" pitchFamily="18" charset="2"/>
              </a:rPr>
              <a:t>Titolo</a:t>
            </a:r>
            <a:r>
              <a:rPr lang="en-US" smtClean="0">
                <a:sym typeface="Wingdings 3" pitchFamily="18" charset="2"/>
              </a:rPr>
              <a:t> II</a:t>
            </a:r>
          </a:p>
          <a:p>
            <a:pPr marL="533400" indent="-533400" algn="just">
              <a:buFont typeface="Wingdings" pitchFamily="2" charset="2"/>
              <a:buNone/>
            </a:pPr>
            <a:r>
              <a:rPr lang="en-US" smtClean="0">
                <a:sym typeface="Wingdings 3" pitchFamily="18" charset="2"/>
              </a:rPr>
              <a:t>La </a:t>
            </a:r>
            <a:r>
              <a:rPr lang="en-US" err="1" smtClean="0">
                <a:sym typeface="Wingdings 3" pitchFamily="18" charset="2"/>
              </a:rPr>
              <a:t>Costituzione</a:t>
            </a:r>
            <a:r>
              <a:rPr lang="en-US" smtClean="0">
                <a:sym typeface="Wingdings 3" pitchFamily="18" charset="2"/>
              </a:rPr>
              <a:t> pone in </a:t>
            </a:r>
            <a:r>
              <a:rPr lang="en-US" err="1" smtClean="0">
                <a:sym typeface="Wingdings 3" pitchFamily="18" charset="2"/>
              </a:rPr>
              <a:t>opposizione</a:t>
            </a:r>
            <a:r>
              <a:rPr lang="en-US" smtClean="0">
                <a:sym typeface="Wingdings 3" pitchFamily="18" charset="2"/>
              </a:rPr>
              <a:t> </a:t>
            </a:r>
            <a:r>
              <a:rPr lang="en-US" err="1" smtClean="0">
                <a:sym typeface="Wingdings 3" pitchFamily="18" charset="2"/>
              </a:rPr>
              <a:t>proprietà</a:t>
            </a:r>
            <a:r>
              <a:rPr lang="en-US" smtClean="0">
                <a:sym typeface="Wingdings 3" pitchFamily="18" charset="2"/>
              </a:rPr>
              <a:t> </a:t>
            </a:r>
            <a:r>
              <a:rPr lang="en-US" err="1" smtClean="0">
                <a:sym typeface="Wingdings 3" pitchFamily="18" charset="2"/>
              </a:rPr>
              <a:t>pubblica</a:t>
            </a:r>
            <a:r>
              <a:rPr lang="en-US" smtClean="0">
                <a:sym typeface="Wingdings 3" pitchFamily="18" charset="2"/>
              </a:rPr>
              <a:t> e </a:t>
            </a:r>
            <a:r>
              <a:rPr lang="en-US" err="1" smtClean="0">
                <a:sym typeface="Wingdings 3" pitchFamily="18" charset="2"/>
              </a:rPr>
              <a:t>proprietà</a:t>
            </a:r>
            <a:r>
              <a:rPr lang="en-US" smtClean="0">
                <a:sym typeface="Wingdings 3" pitchFamily="18" charset="2"/>
              </a:rPr>
              <a:t> </a:t>
            </a:r>
            <a:r>
              <a:rPr lang="en-US" err="1" smtClean="0">
                <a:sym typeface="Wingdings 3" pitchFamily="18" charset="2"/>
              </a:rPr>
              <a:t>privata</a:t>
            </a:r>
            <a:r>
              <a:rPr lang="en-US" smtClean="0">
                <a:sym typeface="Wingdings 3" pitchFamily="18" charset="2"/>
              </a:rPr>
              <a:t> (</a:t>
            </a:r>
            <a:r>
              <a:rPr lang="en-US" err="1" smtClean="0">
                <a:sym typeface="Wingdings 3" pitchFamily="18" charset="2"/>
              </a:rPr>
              <a:t>esclude</a:t>
            </a:r>
            <a:r>
              <a:rPr lang="en-US" smtClean="0">
                <a:sym typeface="Wingdings 3" pitchFamily="18" charset="2"/>
              </a:rPr>
              <a:t> le </a:t>
            </a:r>
            <a:r>
              <a:rPr lang="en-US" err="1" smtClean="0">
                <a:sym typeface="Wingdings 3" pitchFamily="18" charset="2"/>
              </a:rPr>
              <a:t>collettive</a:t>
            </a:r>
            <a:r>
              <a:rPr lang="en-US" smtClean="0">
                <a:sym typeface="Wingdings 3" pitchFamily="18" charset="2"/>
              </a:rPr>
              <a:t> ?)</a:t>
            </a:r>
            <a:endParaRPr lang="en-US">
              <a:sym typeface="Wingdings 3" pitchFamily="18" charset="2"/>
            </a:endParaRPr>
          </a:p>
        </p:txBody>
      </p:sp>
      <p:sp>
        <p:nvSpPr>
          <p:cNvPr id="3" name="Slide Number Placeholder 2"/>
          <p:cNvSpPr>
            <a:spLocks noGrp="1"/>
          </p:cNvSpPr>
          <p:nvPr>
            <p:ph type="sldNum" sz="quarter" idx="12"/>
          </p:nvPr>
        </p:nvSpPr>
        <p:spPr/>
        <p:txBody>
          <a:bodyPr/>
          <a:lstStyle/>
          <a:p>
            <a:fld id="{3C0543E3-022F-49C3-A63F-78E4C461AA64}" type="slidenum">
              <a:rPr lang="it-IT" smtClean="0"/>
              <a:pPr/>
              <a:t>25</a:t>
            </a:fld>
            <a:endParaRPr lang="it-IT"/>
          </a:p>
        </p:txBody>
      </p:sp>
      <p:sp>
        <p:nvSpPr>
          <p:cNvPr id="4" name="Footer Placeholder 3"/>
          <p:cNvSpPr>
            <a:spLocks noGrp="1"/>
          </p:cNvSpPr>
          <p:nvPr>
            <p:ph type="ftr" sz="quarter" idx="11"/>
          </p:nvPr>
        </p:nvSpPr>
        <p:spPr/>
        <p:txBody>
          <a:bodyPr/>
          <a:lstStyle/>
          <a:p>
            <a:endParaRPr lang="it-IT"/>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66">
                                            <p:txEl>
                                              <p:pRg st="0" end="0"/>
                                            </p:txEl>
                                          </p:spTgt>
                                        </p:tgtEl>
                                        <p:attrNameLst>
                                          <p:attrName>style.visibility</p:attrName>
                                        </p:attrNameLst>
                                      </p:cBhvr>
                                      <p:to>
                                        <p:strVal val="visible"/>
                                      </p:to>
                                    </p:set>
                                    <p:animEffect transition="in" filter="wipe(left)">
                                      <p:cBhvr>
                                        <p:cTn id="7" dur="500"/>
                                        <p:tgtEl>
                                          <p:spTgt spid="3686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6866">
                                            <p:txEl>
                                              <p:pRg st="1" end="1"/>
                                            </p:txEl>
                                          </p:spTgt>
                                        </p:tgtEl>
                                        <p:attrNameLst>
                                          <p:attrName>style.visibility</p:attrName>
                                        </p:attrNameLst>
                                      </p:cBhvr>
                                      <p:to>
                                        <p:strVal val="visible"/>
                                      </p:to>
                                    </p:set>
                                    <p:animEffect transition="in" filter="wipe(left)">
                                      <p:cBhvr>
                                        <p:cTn id="12" dur="500"/>
                                        <p:tgtEl>
                                          <p:spTgt spid="3686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6866">
                                            <p:txEl>
                                              <p:pRg st="2" end="2"/>
                                            </p:txEl>
                                          </p:spTgt>
                                        </p:tgtEl>
                                        <p:attrNameLst>
                                          <p:attrName>style.visibility</p:attrName>
                                        </p:attrNameLst>
                                      </p:cBhvr>
                                      <p:to>
                                        <p:strVal val="visible"/>
                                      </p:to>
                                    </p:set>
                                    <p:animEffect transition="in" filter="wipe(left)">
                                      <p:cBhvr>
                                        <p:cTn id="17" dur="500"/>
                                        <p:tgtEl>
                                          <p:spTgt spid="3686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6866">
                                            <p:txEl>
                                              <p:pRg st="3" end="3"/>
                                            </p:txEl>
                                          </p:spTgt>
                                        </p:tgtEl>
                                        <p:attrNameLst>
                                          <p:attrName>style.visibility</p:attrName>
                                        </p:attrNameLst>
                                      </p:cBhvr>
                                      <p:to>
                                        <p:strVal val="visible"/>
                                      </p:to>
                                    </p:set>
                                    <p:animEffect transition="in" filter="wipe(left)">
                                      <p:cBhvr>
                                        <p:cTn id="22" dur="500"/>
                                        <p:tgtEl>
                                          <p:spTgt spid="3686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228600" y="228600"/>
            <a:ext cx="8610600" cy="6400800"/>
          </a:xfrm>
        </p:spPr>
        <p:txBody>
          <a:bodyPr/>
          <a:lstStyle/>
          <a:p>
            <a:pPr marL="609600" indent="-609600" algn="ctr">
              <a:lnSpc>
                <a:spcPct val="90000"/>
              </a:lnSpc>
              <a:buFont typeface="Wingdings" pitchFamily="2" charset="2"/>
              <a:buNone/>
            </a:pPr>
            <a:r>
              <a:rPr lang="en-US" sz="3800" err="1" smtClean="0">
                <a:cs typeface="Times New Roman" charset="0"/>
              </a:rPr>
              <a:t>Quale</a:t>
            </a:r>
            <a:r>
              <a:rPr lang="en-US" sz="3800" smtClean="0">
                <a:cs typeface="Times New Roman" charset="0"/>
              </a:rPr>
              <a:t> è la </a:t>
            </a:r>
            <a:r>
              <a:rPr lang="en-US" sz="3800" err="1" smtClean="0">
                <a:cs typeface="Times New Roman" charset="0"/>
              </a:rPr>
              <a:t>natura</a:t>
            </a:r>
            <a:r>
              <a:rPr lang="en-US" sz="3800" smtClean="0">
                <a:cs typeface="Times New Roman" charset="0"/>
              </a:rPr>
              <a:t> del </a:t>
            </a:r>
            <a:r>
              <a:rPr lang="en-US" sz="3800" err="1" smtClean="0">
                <a:cs typeface="Times New Roman" charset="0"/>
              </a:rPr>
              <a:t>diritto</a:t>
            </a:r>
            <a:r>
              <a:rPr lang="en-US" sz="3800" smtClean="0">
                <a:cs typeface="Times New Roman" charset="0"/>
              </a:rPr>
              <a:t> sui </a:t>
            </a:r>
            <a:r>
              <a:rPr lang="en-US" sz="3800" err="1" smtClean="0">
                <a:cs typeface="Times New Roman" charset="0"/>
              </a:rPr>
              <a:t>beni</a:t>
            </a:r>
            <a:r>
              <a:rPr lang="en-US" sz="3800" smtClean="0">
                <a:cs typeface="Times New Roman" charset="0"/>
              </a:rPr>
              <a:t> </a:t>
            </a:r>
            <a:r>
              <a:rPr lang="en-US" sz="3800" err="1" smtClean="0">
                <a:cs typeface="Times New Roman" charset="0"/>
              </a:rPr>
              <a:t>dello</a:t>
            </a:r>
            <a:r>
              <a:rPr lang="en-US" sz="3800" smtClean="0">
                <a:cs typeface="Times New Roman" charset="0"/>
              </a:rPr>
              <a:t> </a:t>
            </a:r>
            <a:r>
              <a:rPr lang="en-US" sz="3800" err="1" smtClean="0">
                <a:cs typeface="Times New Roman" charset="0"/>
              </a:rPr>
              <a:t>Stato</a:t>
            </a:r>
            <a:r>
              <a:rPr lang="en-US" sz="3800" smtClean="0">
                <a:cs typeface="Times New Roman" charset="0"/>
              </a:rPr>
              <a:t> e </a:t>
            </a:r>
            <a:r>
              <a:rPr lang="en-US" sz="3800" err="1" smtClean="0">
                <a:cs typeface="Times New Roman" charset="0"/>
              </a:rPr>
              <a:t>degli</a:t>
            </a:r>
            <a:r>
              <a:rPr lang="en-US" sz="3800" smtClean="0">
                <a:cs typeface="Times New Roman" charset="0"/>
              </a:rPr>
              <a:t> </a:t>
            </a:r>
            <a:r>
              <a:rPr lang="en-US" sz="3800" err="1" smtClean="0">
                <a:cs typeface="Times New Roman" charset="0"/>
              </a:rPr>
              <a:t>altri</a:t>
            </a:r>
            <a:r>
              <a:rPr lang="en-US" sz="3800" smtClean="0">
                <a:cs typeface="Times New Roman" charset="0"/>
              </a:rPr>
              <a:t> </a:t>
            </a:r>
            <a:r>
              <a:rPr lang="en-US" sz="3800" err="1" smtClean="0">
                <a:cs typeface="Times New Roman" charset="0"/>
              </a:rPr>
              <a:t>enti</a:t>
            </a:r>
            <a:r>
              <a:rPr lang="en-US" sz="3800" smtClean="0">
                <a:cs typeface="Times New Roman" charset="0"/>
              </a:rPr>
              <a:t> </a:t>
            </a:r>
            <a:r>
              <a:rPr lang="en-US" sz="3800" err="1" smtClean="0">
                <a:cs typeface="Times New Roman" charset="0"/>
              </a:rPr>
              <a:t>pubblici</a:t>
            </a:r>
            <a:r>
              <a:rPr lang="en-US" sz="3800" smtClean="0">
                <a:cs typeface="Times New Roman" charset="0"/>
              </a:rPr>
              <a:t> (</a:t>
            </a:r>
            <a:r>
              <a:rPr lang="en-US" sz="3800" err="1" smtClean="0">
                <a:cs typeface="Times New Roman" charset="0"/>
              </a:rPr>
              <a:t>territoriali</a:t>
            </a:r>
            <a:r>
              <a:rPr lang="en-US" sz="3800" smtClean="0">
                <a:cs typeface="Times New Roman" charset="0"/>
              </a:rPr>
              <a:t> e non) ?</a:t>
            </a:r>
          </a:p>
          <a:p>
            <a:pPr marL="609600" indent="-609600" algn="just">
              <a:lnSpc>
                <a:spcPct val="90000"/>
              </a:lnSpc>
              <a:buFont typeface="Wingdings" pitchFamily="2" charset="2"/>
              <a:buNone/>
            </a:pPr>
            <a:endParaRPr lang="en-US" sz="3800" smtClean="0">
              <a:cs typeface="Times New Roman" charset="0"/>
            </a:endParaRPr>
          </a:p>
          <a:p>
            <a:pPr marL="609600" indent="-609600" algn="just">
              <a:lnSpc>
                <a:spcPct val="90000"/>
              </a:lnSpc>
              <a:buFont typeface="Wingdings" pitchFamily="2" charset="2"/>
              <a:buNone/>
            </a:pPr>
            <a:r>
              <a:rPr lang="en-US" sz="3800" smtClean="0">
                <a:cs typeface="Times New Roman" charset="0"/>
              </a:rPr>
              <a:t>a) E’ un </a:t>
            </a:r>
            <a:r>
              <a:rPr lang="en-US" sz="3800" err="1" smtClean="0">
                <a:cs typeface="Times New Roman" charset="0"/>
              </a:rPr>
              <a:t>diritto</a:t>
            </a:r>
            <a:r>
              <a:rPr lang="en-US" sz="3800" smtClean="0">
                <a:cs typeface="Times New Roman" charset="0"/>
              </a:rPr>
              <a:t> </a:t>
            </a:r>
            <a:r>
              <a:rPr lang="en-US" sz="3800" err="1" smtClean="0">
                <a:cs typeface="Times New Roman" charset="0"/>
              </a:rPr>
              <a:t>di</a:t>
            </a:r>
            <a:r>
              <a:rPr lang="en-US" sz="3800" smtClean="0">
                <a:cs typeface="Times New Roman" charset="0"/>
              </a:rPr>
              <a:t> </a:t>
            </a:r>
            <a:r>
              <a:rPr lang="en-US" sz="3800" err="1" smtClean="0">
                <a:cs typeface="Times New Roman" charset="0"/>
              </a:rPr>
              <a:t>proprietà</a:t>
            </a:r>
            <a:r>
              <a:rPr lang="en-US" sz="3800" smtClean="0">
                <a:cs typeface="Times New Roman" charset="0"/>
              </a:rPr>
              <a:t> (al </a:t>
            </a:r>
            <a:r>
              <a:rPr lang="en-US" sz="3800" err="1" smtClean="0">
                <a:cs typeface="Times New Roman" charset="0"/>
              </a:rPr>
              <a:t>singolare</a:t>
            </a:r>
            <a:r>
              <a:rPr lang="en-US" sz="3800" smtClean="0">
                <a:cs typeface="Times New Roman" charset="0"/>
              </a:rPr>
              <a:t>) ?</a:t>
            </a:r>
          </a:p>
          <a:p>
            <a:pPr marL="609600" indent="-609600" algn="just">
              <a:lnSpc>
                <a:spcPct val="90000"/>
              </a:lnSpc>
              <a:buFont typeface="Wingdings" pitchFamily="2" charset="2"/>
              <a:buNone/>
            </a:pPr>
            <a:endParaRPr lang="en-US" sz="3800" smtClean="0">
              <a:cs typeface="Times New Roman" charset="0"/>
            </a:endParaRPr>
          </a:p>
          <a:p>
            <a:pPr marL="609600" indent="-609600" algn="just">
              <a:lnSpc>
                <a:spcPct val="90000"/>
              </a:lnSpc>
              <a:buFont typeface="Wingdings" pitchFamily="2" charset="2"/>
              <a:buNone/>
            </a:pPr>
            <a:r>
              <a:rPr lang="en-US" sz="3800" smtClean="0">
                <a:cs typeface="Times New Roman" charset="0"/>
              </a:rPr>
              <a:t>b) E’ un </a:t>
            </a:r>
            <a:r>
              <a:rPr lang="en-US" sz="3800" err="1" smtClean="0">
                <a:cs typeface="Times New Roman" charset="0"/>
              </a:rPr>
              <a:t>diritto</a:t>
            </a:r>
            <a:r>
              <a:rPr lang="en-US" sz="3800" smtClean="0">
                <a:cs typeface="Times New Roman" charset="0"/>
              </a:rPr>
              <a:t> </a:t>
            </a:r>
            <a:r>
              <a:rPr lang="en-US" sz="3800" err="1" smtClean="0">
                <a:cs typeface="Times New Roman" charset="0"/>
              </a:rPr>
              <a:t>di</a:t>
            </a:r>
            <a:r>
              <a:rPr lang="en-US" sz="3800" smtClean="0">
                <a:cs typeface="Times New Roman" charset="0"/>
              </a:rPr>
              <a:t> </a:t>
            </a:r>
            <a:r>
              <a:rPr lang="en-US" sz="3800" err="1" smtClean="0">
                <a:cs typeface="Times New Roman" charset="0"/>
              </a:rPr>
              <a:t>natura</a:t>
            </a:r>
            <a:r>
              <a:rPr lang="en-US" sz="3800" smtClean="0">
                <a:cs typeface="Times New Roman" charset="0"/>
              </a:rPr>
              <a:t> </a:t>
            </a:r>
            <a:r>
              <a:rPr lang="en-US" sz="3800" err="1" smtClean="0">
                <a:cs typeface="Times New Roman" charset="0"/>
              </a:rPr>
              <a:t>diversa</a:t>
            </a:r>
            <a:r>
              <a:rPr lang="en-US" sz="3800" smtClean="0">
                <a:cs typeface="Times New Roman" charset="0"/>
              </a:rPr>
              <a:t> ? </a:t>
            </a:r>
          </a:p>
          <a:p>
            <a:pPr marL="609600" indent="-609600" algn="just">
              <a:lnSpc>
                <a:spcPct val="90000"/>
              </a:lnSpc>
              <a:buFont typeface="Wingdings" pitchFamily="2" charset="2"/>
              <a:buNone/>
            </a:pPr>
            <a:endParaRPr lang="en-US" sz="3800" smtClean="0">
              <a:cs typeface="Times New Roman" charset="0"/>
            </a:endParaRPr>
          </a:p>
          <a:p>
            <a:pPr marL="609600" indent="-609600" algn="just">
              <a:lnSpc>
                <a:spcPct val="90000"/>
              </a:lnSpc>
              <a:buFont typeface="Wingdings" pitchFamily="2" charset="2"/>
              <a:buNone/>
            </a:pPr>
            <a:r>
              <a:rPr lang="en-US" sz="3800" smtClean="0">
                <a:cs typeface="Times New Roman" charset="0"/>
              </a:rPr>
              <a:t>c) E’ un </a:t>
            </a:r>
            <a:r>
              <a:rPr lang="en-US" sz="3800" err="1" smtClean="0">
                <a:cs typeface="Times New Roman" charset="0"/>
              </a:rPr>
              <a:t>potere</a:t>
            </a:r>
            <a:r>
              <a:rPr lang="en-US" sz="3800" smtClean="0">
                <a:cs typeface="Times New Roman" charset="0"/>
              </a:rPr>
              <a:t> sui </a:t>
            </a:r>
            <a:r>
              <a:rPr lang="en-US" sz="3800" err="1" smtClean="0">
                <a:cs typeface="Times New Roman" charset="0"/>
              </a:rPr>
              <a:t>beni</a:t>
            </a:r>
            <a:r>
              <a:rPr lang="en-US" sz="3800" smtClean="0">
                <a:cs typeface="Times New Roman" charset="0"/>
              </a:rPr>
              <a:t>, </a:t>
            </a:r>
            <a:r>
              <a:rPr lang="en-US" sz="3800" err="1" smtClean="0">
                <a:cs typeface="Times New Roman" charset="0"/>
              </a:rPr>
              <a:t>diretta</a:t>
            </a:r>
            <a:r>
              <a:rPr lang="en-US" sz="3800" smtClean="0">
                <a:cs typeface="Times New Roman" charset="0"/>
              </a:rPr>
              <a:t> </a:t>
            </a:r>
            <a:r>
              <a:rPr lang="en-US" sz="3800" err="1" smtClean="0">
                <a:cs typeface="Times New Roman" charset="0"/>
              </a:rPr>
              <a:t>derivazione</a:t>
            </a:r>
            <a:r>
              <a:rPr lang="en-US" sz="3800" smtClean="0">
                <a:cs typeface="Times New Roman" charset="0"/>
              </a:rPr>
              <a:t> </a:t>
            </a:r>
            <a:r>
              <a:rPr lang="en-US" sz="3800" err="1" smtClean="0">
                <a:cs typeface="Times New Roman" charset="0"/>
              </a:rPr>
              <a:t>della</a:t>
            </a:r>
            <a:r>
              <a:rPr lang="en-US" sz="3800" smtClean="0">
                <a:cs typeface="Times New Roman" charset="0"/>
              </a:rPr>
              <a:t> </a:t>
            </a:r>
            <a:r>
              <a:rPr lang="en-US" sz="3800" err="1" smtClean="0">
                <a:cs typeface="Times New Roman" charset="0"/>
              </a:rPr>
              <a:t>sovranità</a:t>
            </a:r>
            <a:r>
              <a:rPr lang="en-US" sz="3800" smtClean="0">
                <a:cs typeface="Times New Roman" charset="0"/>
              </a:rPr>
              <a:t> </a:t>
            </a:r>
            <a:r>
              <a:rPr lang="en-US" sz="3800" err="1" smtClean="0">
                <a:cs typeface="Times New Roman" charset="0"/>
              </a:rPr>
              <a:t>stessa</a:t>
            </a:r>
            <a:r>
              <a:rPr lang="en-US" sz="3800" smtClean="0">
                <a:cs typeface="Times New Roman" charset="0"/>
              </a:rPr>
              <a:t> ?  </a:t>
            </a:r>
            <a:endParaRPr lang="en-US" sz="3800">
              <a:cs typeface="Times New Roman" charset="0"/>
            </a:endParaRPr>
          </a:p>
        </p:txBody>
      </p:sp>
      <p:sp>
        <p:nvSpPr>
          <p:cNvPr id="3" name="Slide Number Placeholder 2"/>
          <p:cNvSpPr>
            <a:spLocks noGrp="1"/>
          </p:cNvSpPr>
          <p:nvPr>
            <p:ph type="sldNum" sz="quarter" idx="12"/>
          </p:nvPr>
        </p:nvSpPr>
        <p:spPr/>
        <p:txBody>
          <a:bodyPr/>
          <a:lstStyle/>
          <a:p>
            <a:fld id="{3C0543E3-022F-49C3-A63F-78E4C461AA64}" type="slidenum">
              <a:rPr lang="it-IT" smtClean="0"/>
              <a:pPr/>
              <a:t>26</a:t>
            </a:fld>
            <a:endParaRPr lang="it-IT"/>
          </a:p>
        </p:txBody>
      </p:sp>
      <p:sp>
        <p:nvSpPr>
          <p:cNvPr id="4" name="Footer Placeholder 3"/>
          <p:cNvSpPr>
            <a:spLocks noGrp="1"/>
          </p:cNvSpPr>
          <p:nvPr>
            <p:ph type="ftr" sz="quarter" idx="11"/>
          </p:nvPr>
        </p:nvSpPr>
        <p:spPr/>
        <p:txBody>
          <a:bodyPr/>
          <a:lstStyle/>
          <a:p>
            <a:endParaRPr lang="it-IT"/>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wipe(left)">
                                      <p:cBhvr>
                                        <p:cTn id="7" dur="500"/>
                                        <p:tgtEl>
                                          <p:spTgt spid="112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267">
                                            <p:txEl>
                                              <p:pRg st="2" end="2"/>
                                            </p:txEl>
                                          </p:spTgt>
                                        </p:tgtEl>
                                        <p:attrNameLst>
                                          <p:attrName>style.visibility</p:attrName>
                                        </p:attrNameLst>
                                      </p:cBhvr>
                                      <p:to>
                                        <p:strVal val="visible"/>
                                      </p:to>
                                    </p:set>
                                    <p:animEffect transition="in" filter="wipe(left)">
                                      <p:cBhvr>
                                        <p:cTn id="12" dur="500"/>
                                        <p:tgtEl>
                                          <p:spTgt spid="1126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267">
                                            <p:txEl>
                                              <p:pRg st="4" end="4"/>
                                            </p:txEl>
                                          </p:spTgt>
                                        </p:tgtEl>
                                        <p:attrNameLst>
                                          <p:attrName>style.visibility</p:attrName>
                                        </p:attrNameLst>
                                      </p:cBhvr>
                                      <p:to>
                                        <p:strVal val="visible"/>
                                      </p:to>
                                    </p:set>
                                    <p:animEffect transition="in" filter="wipe(left)">
                                      <p:cBhvr>
                                        <p:cTn id="17" dur="500"/>
                                        <p:tgtEl>
                                          <p:spTgt spid="1126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267">
                                            <p:txEl>
                                              <p:pRg st="6" end="6"/>
                                            </p:txEl>
                                          </p:spTgt>
                                        </p:tgtEl>
                                        <p:attrNameLst>
                                          <p:attrName>style.visibility</p:attrName>
                                        </p:attrNameLst>
                                      </p:cBhvr>
                                      <p:to>
                                        <p:strVal val="visible"/>
                                      </p:to>
                                    </p:set>
                                    <p:animEffect transition="in" filter="wipe(left)">
                                      <p:cBhvr>
                                        <p:cTn id="22" dur="500"/>
                                        <p:tgtEl>
                                          <p:spTgt spid="112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3"/>
          <p:cNvSpPr>
            <a:spLocks noGrp="1" noChangeArrowheads="1"/>
          </p:cNvSpPr>
          <p:nvPr>
            <p:ph type="body" idx="1"/>
          </p:nvPr>
        </p:nvSpPr>
        <p:spPr>
          <a:xfrm>
            <a:off x="228600" y="228600"/>
            <a:ext cx="8610600" cy="6400800"/>
          </a:xfrm>
        </p:spPr>
        <p:txBody>
          <a:bodyPr/>
          <a:lstStyle/>
          <a:p>
            <a:pPr marL="609600" indent="-609600" algn="just">
              <a:lnSpc>
                <a:spcPct val="90000"/>
              </a:lnSpc>
              <a:spcBef>
                <a:spcPts val="0"/>
              </a:spcBef>
              <a:buFont typeface="Wingdings" pitchFamily="2" charset="2"/>
              <a:buNone/>
            </a:pPr>
            <a:r>
              <a:rPr lang="en-US" sz="3800" err="1" smtClean="0">
                <a:cs typeface="Times New Roman" charset="0"/>
              </a:rPr>
              <a:t>Tutte</a:t>
            </a:r>
            <a:r>
              <a:rPr lang="en-US" sz="3800" smtClean="0">
                <a:cs typeface="Times New Roman" charset="0"/>
              </a:rPr>
              <a:t> e </a:t>
            </a:r>
            <a:r>
              <a:rPr lang="en-US" sz="3800" err="1" smtClean="0">
                <a:cs typeface="Times New Roman" charset="0"/>
              </a:rPr>
              <a:t>tre</a:t>
            </a:r>
            <a:r>
              <a:rPr lang="en-US" sz="3800" smtClean="0">
                <a:cs typeface="Times New Roman" charset="0"/>
              </a:rPr>
              <a:t> le </a:t>
            </a:r>
            <a:r>
              <a:rPr lang="en-US" sz="3800" err="1" smtClean="0">
                <a:cs typeface="Times New Roman" charset="0"/>
              </a:rPr>
              <a:t>risposte</a:t>
            </a:r>
            <a:r>
              <a:rPr lang="en-US" sz="3800" smtClean="0">
                <a:cs typeface="Times New Roman" charset="0"/>
              </a:rPr>
              <a:t> </a:t>
            </a:r>
            <a:r>
              <a:rPr lang="en-US" sz="3800" err="1" smtClean="0">
                <a:cs typeface="Times New Roman" charset="0"/>
              </a:rPr>
              <a:t>sono</a:t>
            </a:r>
            <a:r>
              <a:rPr lang="en-US" sz="3800" smtClean="0">
                <a:cs typeface="Times New Roman" charset="0"/>
              </a:rPr>
              <a:t> state date </a:t>
            </a:r>
            <a:r>
              <a:rPr lang="en-US" sz="3800" err="1" smtClean="0">
                <a:cs typeface="Times New Roman" charset="0"/>
              </a:rPr>
              <a:t>nel</a:t>
            </a:r>
            <a:r>
              <a:rPr lang="en-US" sz="3800" smtClean="0">
                <a:cs typeface="Times New Roman" charset="0"/>
              </a:rPr>
              <a:t>  </a:t>
            </a:r>
            <a:r>
              <a:rPr lang="en-US" sz="3800" err="1" smtClean="0">
                <a:cs typeface="Times New Roman" charset="0"/>
              </a:rPr>
              <a:t>corso</a:t>
            </a:r>
            <a:r>
              <a:rPr lang="en-US" sz="3800" smtClean="0">
                <a:cs typeface="Times New Roman" charset="0"/>
              </a:rPr>
              <a:t> </a:t>
            </a:r>
            <a:r>
              <a:rPr lang="en-US" sz="3800" err="1" smtClean="0">
                <a:cs typeface="Times New Roman" charset="0"/>
              </a:rPr>
              <a:t>della</a:t>
            </a:r>
            <a:r>
              <a:rPr lang="en-US" sz="3800" smtClean="0">
                <a:cs typeface="Times New Roman" charset="0"/>
              </a:rPr>
              <a:t> </a:t>
            </a:r>
            <a:r>
              <a:rPr lang="en-US" sz="3800" err="1" smtClean="0">
                <a:cs typeface="Times New Roman" charset="0"/>
              </a:rPr>
              <a:t>storia</a:t>
            </a:r>
            <a:r>
              <a:rPr lang="en-US" sz="3800" smtClean="0">
                <a:cs typeface="Times New Roman" charset="0"/>
              </a:rPr>
              <a:t> e </a:t>
            </a:r>
            <a:r>
              <a:rPr lang="en-US" sz="3800" err="1" smtClean="0">
                <a:cs typeface="Times New Roman" charset="0"/>
              </a:rPr>
              <a:t>tutt’ora</a:t>
            </a:r>
            <a:r>
              <a:rPr lang="en-US" sz="3800" smtClean="0">
                <a:cs typeface="Times New Roman" charset="0"/>
              </a:rPr>
              <a:t> la </a:t>
            </a:r>
            <a:r>
              <a:rPr lang="en-US" sz="3800" err="1" smtClean="0">
                <a:cs typeface="Times New Roman" charset="0"/>
              </a:rPr>
              <a:t>disputa</a:t>
            </a:r>
            <a:r>
              <a:rPr lang="en-US" sz="3800" smtClean="0">
                <a:cs typeface="Times New Roman" charset="0"/>
              </a:rPr>
              <a:t> non </a:t>
            </a:r>
            <a:r>
              <a:rPr lang="en-US" sz="3800" err="1" smtClean="0">
                <a:cs typeface="Times New Roman" charset="0"/>
              </a:rPr>
              <a:t>può</a:t>
            </a:r>
            <a:r>
              <a:rPr lang="en-US" sz="3800" smtClean="0">
                <a:cs typeface="Times New Roman" charset="0"/>
              </a:rPr>
              <a:t> </a:t>
            </a:r>
            <a:r>
              <a:rPr lang="en-US" sz="3800" err="1" smtClean="0">
                <a:cs typeface="Times New Roman" charset="0"/>
              </a:rPr>
              <a:t>dirsi</a:t>
            </a:r>
            <a:r>
              <a:rPr lang="en-US" sz="3800" smtClean="0">
                <a:cs typeface="Times New Roman" charset="0"/>
              </a:rPr>
              <a:t>  </a:t>
            </a:r>
            <a:r>
              <a:rPr lang="en-US" sz="3800" err="1" smtClean="0">
                <a:cs typeface="Times New Roman" charset="0"/>
              </a:rPr>
              <a:t>definitivamente</a:t>
            </a:r>
            <a:r>
              <a:rPr lang="en-US" sz="3800" smtClean="0">
                <a:cs typeface="Times New Roman" charset="0"/>
              </a:rPr>
              <a:t> </a:t>
            </a:r>
            <a:r>
              <a:rPr lang="en-US" sz="3800" err="1" smtClean="0">
                <a:cs typeface="Times New Roman" charset="0"/>
              </a:rPr>
              <a:t>superata</a:t>
            </a:r>
            <a:r>
              <a:rPr lang="en-US" sz="3800" smtClean="0">
                <a:cs typeface="Times New Roman" charset="0"/>
              </a:rPr>
              <a:t>. </a:t>
            </a:r>
          </a:p>
          <a:p>
            <a:pPr marL="742950" indent="-742950" algn="just">
              <a:lnSpc>
                <a:spcPct val="90000"/>
              </a:lnSpc>
              <a:spcBef>
                <a:spcPts val="0"/>
              </a:spcBef>
              <a:buNone/>
            </a:pPr>
            <a:endParaRPr lang="en-US" sz="3800" smtClean="0">
              <a:cs typeface="Times New Roman" charset="0"/>
            </a:endParaRPr>
          </a:p>
          <a:p>
            <a:pPr marL="742950" indent="-742950" algn="just">
              <a:lnSpc>
                <a:spcPct val="90000"/>
              </a:lnSpc>
              <a:spcBef>
                <a:spcPts val="0"/>
              </a:spcBef>
              <a:buNone/>
            </a:pPr>
            <a:r>
              <a:rPr lang="en-US" sz="3800" err="1" smtClean="0">
                <a:cs typeface="Times New Roman" charset="0"/>
              </a:rPr>
              <a:t>Alcuni</a:t>
            </a:r>
            <a:r>
              <a:rPr lang="en-US" sz="3800" smtClean="0">
                <a:cs typeface="Times New Roman" charset="0"/>
              </a:rPr>
              <a:t> </a:t>
            </a:r>
            <a:r>
              <a:rPr lang="en-US" sz="3800" err="1" smtClean="0">
                <a:cs typeface="Times New Roman" charset="0"/>
              </a:rPr>
              <a:t>punti</a:t>
            </a:r>
            <a:r>
              <a:rPr lang="en-US" sz="3800" smtClean="0">
                <a:cs typeface="Times New Roman" charset="0"/>
              </a:rPr>
              <a:t> </a:t>
            </a:r>
            <a:r>
              <a:rPr lang="en-US" sz="3800" err="1" smtClean="0">
                <a:cs typeface="Times New Roman" charset="0"/>
              </a:rPr>
              <a:t>fermi</a:t>
            </a:r>
            <a:r>
              <a:rPr lang="en-US" sz="3800" smtClean="0">
                <a:cs typeface="Times New Roman" charset="0"/>
              </a:rPr>
              <a:t>: </a:t>
            </a:r>
          </a:p>
          <a:p>
            <a:pPr marL="742950" indent="-742950" algn="just">
              <a:lnSpc>
                <a:spcPct val="90000"/>
              </a:lnSpc>
              <a:spcBef>
                <a:spcPts val="0"/>
              </a:spcBef>
              <a:buNone/>
            </a:pPr>
            <a:r>
              <a:rPr lang="en-US" sz="3800" err="1" smtClean="0">
                <a:cs typeface="Times New Roman" charset="0"/>
              </a:rPr>
              <a:t>sicuramente</a:t>
            </a:r>
            <a:r>
              <a:rPr lang="en-US" sz="3800" smtClean="0">
                <a:cs typeface="Times New Roman" charset="0"/>
              </a:rPr>
              <a:t> lo </a:t>
            </a:r>
            <a:r>
              <a:rPr lang="en-US" sz="3800" err="1" smtClean="0">
                <a:cs typeface="Times New Roman" charset="0"/>
              </a:rPr>
              <a:t>Stato</a:t>
            </a:r>
            <a:r>
              <a:rPr lang="en-US" sz="3800" smtClean="0">
                <a:cs typeface="Times New Roman" charset="0"/>
              </a:rPr>
              <a:t> e </a:t>
            </a:r>
            <a:r>
              <a:rPr lang="en-US" sz="3800" err="1" smtClean="0">
                <a:cs typeface="Times New Roman" charset="0"/>
              </a:rPr>
              <a:t>gli</a:t>
            </a:r>
            <a:r>
              <a:rPr lang="en-US" sz="3800" smtClean="0">
                <a:cs typeface="Times New Roman" charset="0"/>
              </a:rPr>
              <a:t> </a:t>
            </a:r>
            <a:r>
              <a:rPr lang="en-US" sz="3800" err="1" smtClean="0">
                <a:cs typeface="Times New Roman" charset="0"/>
              </a:rPr>
              <a:t>altri</a:t>
            </a:r>
            <a:r>
              <a:rPr lang="en-US" sz="3800" smtClean="0">
                <a:cs typeface="Times New Roman" charset="0"/>
              </a:rPr>
              <a:t> </a:t>
            </a:r>
            <a:r>
              <a:rPr lang="en-US" sz="3800" err="1" smtClean="0">
                <a:cs typeface="Times New Roman" charset="0"/>
              </a:rPr>
              <a:t>enti</a:t>
            </a:r>
            <a:r>
              <a:rPr lang="en-US" sz="3800" smtClean="0">
                <a:cs typeface="Times New Roman" charset="0"/>
              </a:rPr>
              <a:t> </a:t>
            </a:r>
            <a:r>
              <a:rPr lang="en-US" sz="3800" err="1" smtClean="0">
                <a:cs typeface="Times New Roman" charset="0"/>
              </a:rPr>
              <a:t>pubblici</a:t>
            </a:r>
            <a:r>
              <a:rPr lang="en-US" sz="3800" smtClean="0">
                <a:cs typeface="Times New Roman" charset="0"/>
              </a:rPr>
              <a:t> </a:t>
            </a:r>
            <a:r>
              <a:rPr lang="en-US" sz="3800" err="1" smtClean="0">
                <a:cs typeface="Times New Roman" charset="0"/>
              </a:rPr>
              <a:t>sono</a:t>
            </a:r>
            <a:r>
              <a:rPr lang="en-US" sz="3800" smtClean="0">
                <a:cs typeface="Times New Roman" charset="0"/>
              </a:rPr>
              <a:t> </a:t>
            </a:r>
            <a:r>
              <a:rPr lang="en-US" sz="3800" err="1" smtClean="0">
                <a:cs typeface="Times New Roman" charset="0"/>
              </a:rPr>
              <a:t>titolari</a:t>
            </a:r>
            <a:r>
              <a:rPr lang="en-US" sz="3800" smtClean="0">
                <a:cs typeface="Times New Roman" charset="0"/>
              </a:rPr>
              <a:t> </a:t>
            </a:r>
            <a:r>
              <a:rPr lang="en-US" sz="3800" err="1" smtClean="0">
                <a:cs typeface="Times New Roman" charset="0"/>
              </a:rPr>
              <a:t>di</a:t>
            </a:r>
            <a:r>
              <a:rPr lang="en-US" sz="3800" smtClean="0">
                <a:cs typeface="Times New Roman" charset="0"/>
              </a:rPr>
              <a:t> </a:t>
            </a:r>
            <a:r>
              <a:rPr lang="en-US" sz="3800" err="1" smtClean="0">
                <a:cs typeface="Times New Roman" charset="0"/>
              </a:rPr>
              <a:t>proprietà</a:t>
            </a:r>
            <a:r>
              <a:rPr lang="en-US" sz="3800" smtClean="0">
                <a:cs typeface="Times New Roman" charset="0"/>
              </a:rPr>
              <a:t> “</a:t>
            </a:r>
            <a:r>
              <a:rPr lang="en-US" sz="3800" err="1" smtClean="0">
                <a:cs typeface="Times New Roman" charset="0"/>
              </a:rPr>
              <a:t>privata</a:t>
            </a:r>
            <a:r>
              <a:rPr lang="en-US" sz="3800" smtClean="0">
                <a:cs typeface="Times New Roman" charset="0"/>
              </a:rPr>
              <a:t>”, al </a:t>
            </a:r>
            <a:r>
              <a:rPr lang="en-US" sz="3800" err="1" smtClean="0">
                <a:cs typeface="Times New Roman" charset="0"/>
              </a:rPr>
              <a:t>pari</a:t>
            </a:r>
            <a:r>
              <a:rPr lang="en-US" sz="3800" smtClean="0">
                <a:cs typeface="Times New Roman" charset="0"/>
              </a:rPr>
              <a:t> </a:t>
            </a:r>
            <a:r>
              <a:rPr lang="en-US" sz="3800" err="1" smtClean="0">
                <a:cs typeface="Times New Roman" charset="0"/>
              </a:rPr>
              <a:t>di</a:t>
            </a:r>
            <a:r>
              <a:rPr lang="en-US" sz="3800" smtClean="0">
                <a:cs typeface="Times New Roman" charset="0"/>
              </a:rPr>
              <a:t> </a:t>
            </a:r>
            <a:r>
              <a:rPr lang="en-US" sz="3800" err="1" smtClean="0">
                <a:cs typeface="Times New Roman" charset="0"/>
              </a:rPr>
              <a:t>ogni</a:t>
            </a:r>
            <a:r>
              <a:rPr lang="en-US" sz="3800" smtClean="0">
                <a:cs typeface="Times New Roman" charset="0"/>
              </a:rPr>
              <a:t> </a:t>
            </a:r>
            <a:r>
              <a:rPr lang="en-US" sz="3800" err="1" smtClean="0">
                <a:cs typeface="Times New Roman" charset="0"/>
              </a:rPr>
              <a:t>altro</a:t>
            </a:r>
            <a:r>
              <a:rPr lang="en-US" sz="3800" smtClean="0">
                <a:cs typeface="Times New Roman" charset="0"/>
              </a:rPr>
              <a:t> </a:t>
            </a:r>
            <a:r>
              <a:rPr lang="en-US" sz="3800" err="1" smtClean="0">
                <a:cs typeface="Times New Roman" charset="0"/>
              </a:rPr>
              <a:t>soggetto</a:t>
            </a:r>
            <a:r>
              <a:rPr lang="en-US" sz="3800" smtClean="0">
                <a:cs typeface="Times New Roman" charset="0"/>
              </a:rPr>
              <a:t> </a:t>
            </a:r>
            <a:r>
              <a:rPr lang="en-US" sz="3800" err="1" smtClean="0">
                <a:cs typeface="Times New Roman" charset="0"/>
              </a:rPr>
              <a:t>dell’ordinamento</a:t>
            </a:r>
            <a:r>
              <a:rPr lang="en-US" sz="3800" smtClean="0">
                <a:cs typeface="Times New Roman" charset="0"/>
              </a:rPr>
              <a:t>; ma </a:t>
            </a:r>
            <a:r>
              <a:rPr lang="en-US" sz="3800" err="1" smtClean="0">
                <a:cs typeface="Times New Roman" charset="0"/>
              </a:rPr>
              <a:t>sono</a:t>
            </a:r>
            <a:r>
              <a:rPr lang="en-US" sz="3800" smtClean="0">
                <a:cs typeface="Times New Roman" charset="0"/>
              </a:rPr>
              <a:t> </a:t>
            </a:r>
            <a:r>
              <a:rPr lang="en-US" sz="3800" err="1" smtClean="0">
                <a:cs typeface="Times New Roman" charset="0"/>
              </a:rPr>
              <a:t>anche</a:t>
            </a:r>
            <a:r>
              <a:rPr lang="en-US" sz="3800" smtClean="0">
                <a:cs typeface="Times New Roman" charset="0"/>
              </a:rPr>
              <a:t> </a:t>
            </a:r>
            <a:r>
              <a:rPr lang="en-US" sz="3800" err="1" smtClean="0">
                <a:cs typeface="Times New Roman" charset="0"/>
              </a:rPr>
              <a:t>titolari</a:t>
            </a:r>
            <a:r>
              <a:rPr lang="en-US" sz="3800" smtClean="0">
                <a:cs typeface="Times New Roman" charset="0"/>
              </a:rPr>
              <a:t> </a:t>
            </a:r>
            <a:r>
              <a:rPr lang="en-US" sz="3800" err="1" smtClean="0">
                <a:cs typeface="Times New Roman" charset="0"/>
              </a:rPr>
              <a:t>di</a:t>
            </a:r>
            <a:r>
              <a:rPr lang="en-US" sz="3800" smtClean="0">
                <a:cs typeface="Times New Roman" charset="0"/>
              </a:rPr>
              <a:t> </a:t>
            </a:r>
            <a:r>
              <a:rPr lang="en-US" sz="3800" err="1" smtClean="0">
                <a:cs typeface="Times New Roman" charset="0"/>
              </a:rPr>
              <a:t>altri</a:t>
            </a:r>
            <a:r>
              <a:rPr lang="en-US" sz="3800" smtClean="0">
                <a:cs typeface="Times New Roman" charset="0"/>
              </a:rPr>
              <a:t> </a:t>
            </a:r>
            <a:r>
              <a:rPr lang="en-US" sz="3800" err="1" smtClean="0">
                <a:cs typeface="Times New Roman" charset="0"/>
              </a:rPr>
              <a:t>generi</a:t>
            </a:r>
            <a:r>
              <a:rPr lang="en-US" sz="3800" smtClean="0">
                <a:cs typeface="Times New Roman" charset="0"/>
              </a:rPr>
              <a:t> </a:t>
            </a:r>
            <a:r>
              <a:rPr lang="en-US" sz="3800" err="1" smtClean="0">
                <a:cs typeface="Times New Roman" charset="0"/>
              </a:rPr>
              <a:t>di</a:t>
            </a:r>
            <a:r>
              <a:rPr lang="en-US" sz="3800" smtClean="0">
                <a:cs typeface="Times New Roman" charset="0"/>
              </a:rPr>
              <a:t> </a:t>
            </a:r>
            <a:r>
              <a:rPr lang="en-US" sz="3800" err="1" smtClean="0">
                <a:cs typeface="Times New Roman" charset="0"/>
              </a:rPr>
              <a:t>appartenenza</a:t>
            </a:r>
            <a:r>
              <a:rPr lang="en-US" sz="3800" smtClean="0">
                <a:cs typeface="Times New Roman" charset="0"/>
              </a:rPr>
              <a:t> come </a:t>
            </a:r>
            <a:r>
              <a:rPr lang="en-US" sz="3800" err="1" smtClean="0">
                <a:cs typeface="Times New Roman" charset="0"/>
              </a:rPr>
              <a:t>il</a:t>
            </a:r>
            <a:r>
              <a:rPr lang="en-US" sz="3800" smtClean="0">
                <a:cs typeface="Times New Roman" charset="0"/>
              </a:rPr>
              <a:t> </a:t>
            </a:r>
            <a:r>
              <a:rPr lang="en-US" sz="3800" err="1" smtClean="0">
                <a:cs typeface="Times New Roman" charset="0"/>
              </a:rPr>
              <a:t>demanio</a:t>
            </a:r>
            <a:r>
              <a:rPr lang="en-US" sz="3800" smtClean="0">
                <a:cs typeface="Times New Roman" charset="0"/>
              </a:rPr>
              <a:t> e </a:t>
            </a:r>
            <a:r>
              <a:rPr lang="en-US" sz="3800" err="1" smtClean="0">
                <a:cs typeface="Times New Roman" charset="0"/>
              </a:rPr>
              <a:t>il</a:t>
            </a:r>
            <a:r>
              <a:rPr lang="en-US" sz="3800" smtClean="0">
                <a:cs typeface="Times New Roman" charset="0"/>
              </a:rPr>
              <a:t> </a:t>
            </a:r>
            <a:r>
              <a:rPr lang="en-US" sz="3800" err="1" smtClean="0">
                <a:cs typeface="Times New Roman" charset="0"/>
              </a:rPr>
              <a:t>patrimonio</a:t>
            </a:r>
            <a:r>
              <a:rPr lang="en-US" sz="3800" smtClean="0">
                <a:cs typeface="Times New Roman" charset="0"/>
              </a:rPr>
              <a:t> </a:t>
            </a:r>
            <a:r>
              <a:rPr lang="en-US" sz="3800" err="1" smtClean="0">
                <a:cs typeface="Times New Roman" charset="0"/>
              </a:rPr>
              <a:t>indisponibile</a:t>
            </a:r>
            <a:r>
              <a:rPr lang="en-US" sz="3800" smtClean="0">
                <a:cs typeface="Times New Roman" charset="0"/>
              </a:rPr>
              <a:t>.</a:t>
            </a:r>
          </a:p>
          <a:p>
            <a:pPr marL="609600" indent="-609600" algn="just">
              <a:lnSpc>
                <a:spcPct val="90000"/>
              </a:lnSpc>
              <a:buFont typeface="Wingdings" pitchFamily="2" charset="2"/>
              <a:buNone/>
            </a:pPr>
            <a:endParaRPr lang="en-US" sz="3800" smtClean="0">
              <a:cs typeface="Times New Roman" charset="0"/>
            </a:endParaRPr>
          </a:p>
          <a:p>
            <a:pPr marL="609600" indent="-609600" algn="just">
              <a:lnSpc>
                <a:spcPct val="90000"/>
              </a:lnSpc>
              <a:buFont typeface="Wingdings" pitchFamily="2" charset="2"/>
              <a:buNone/>
            </a:pPr>
            <a:endParaRPr lang="en-US" sz="3800" smtClean="0">
              <a:cs typeface="Times New Roman" charset="0"/>
            </a:endParaRPr>
          </a:p>
        </p:txBody>
      </p:sp>
      <p:sp>
        <p:nvSpPr>
          <p:cNvPr id="3" name="Slide Number Placeholder 2"/>
          <p:cNvSpPr>
            <a:spLocks noGrp="1"/>
          </p:cNvSpPr>
          <p:nvPr>
            <p:ph type="sldNum" sz="quarter" idx="12"/>
          </p:nvPr>
        </p:nvSpPr>
        <p:spPr/>
        <p:txBody>
          <a:bodyPr/>
          <a:lstStyle/>
          <a:p>
            <a:fld id="{3C0543E3-022F-49C3-A63F-78E4C461AA64}" type="slidenum">
              <a:rPr lang="it-IT" smtClean="0"/>
              <a:pPr/>
              <a:t>27</a:t>
            </a:fld>
            <a:endParaRPr lang="it-IT"/>
          </a:p>
        </p:txBody>
      </p:sp>
      <p:sp>
        <p:nvSpPr>
          <p:cNvPr id="4" name="Footer Placeholder 3"/>
          <p:cNvSpPr>
            <a:spLocks noGrp="1"/>
          </p:cNvSpPr>
          <p:nvPr>
            <p:ph type="ftr" sz="quarter" idx="11"/>
          </p:nvPr>
        </p:nvSpPr>
        <p:spPr/>
        <p:txBody>
          <a:bodyPr/>
          <a:lstStyle/>
          <a:p>
            <a:endParaRPr lang="it-IT"/>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Effect transition="in" filter="wipe(left)">
                                      <p:cBhvr>
                                        <p:cTn id="7" dur="500"/>
                                        <p:tgtEl>
                                          <p:spTgt spid="112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267">
                                            <p:txEl>
                                              <p:pRg st="2" end="2"/>
                                            </p:txEl>
                                          </p:spTgt>
                                        </p:tgtEl>
                                        <p:attrNameLst>
                                          <p:attrName>style.visibility</p:attrName>
                                        </p:attrNameLst>
                                      </p:cBhvr>
                                      <p:to>
                                        <p:strVal val="visible"/>
                                      </p:to>
                                    </p:set>
                                    <p:animEffect transition="in" filter="wipe(left)">
                                      <p:cBhvr>
                                        <p:cTn id="12" dur="500"/>
                                        <p:tgtEl>
                                          <p:spTgt spid="1126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267">
                                            <p:txEl>
                                              <p:pRg st="3" end="3"/>
                                            </p:txEl>
                                          </p:spTgt>
                                        </p:tgtEl>
                                        <p:attrNameLst>
                                          <p:attrName>style.visibility</p:attrName>
                                        </p:attrNameLst>
                                      </p:cBhvr>
                                      <p:to>
                                        <p:strVal val="visible"/>
                                      </p:to>
                                    </p:set>
                                    <p:animEffect transition="in" filter="wipe(left)">
                                      <p:cBhvr>
                                        <p:cTn id="17" dur="500"/>
                                        <p:tgtEl>
                                          <p:spTgt spid="112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332656"/>
            <a:ext cx="7772400" cy="5763344"/>
          </a:xfrm>
        </p:spPr>
        <p:txBody>
          <a:bodyPr/>
          <a:lstStyle/>
          <a:p>
            <a:r>
              <a:rPr lang="it-IT" sz="3600" dirty="0" smtClean="0"/>
              <a:t>Perché lo Stato può essere considerato titolare di proprietà privata ?</a:t>
            </a:r>
          </a:p>
          <a:p>
            <a:endParaRPr lang="it-IT" dirty="0" smtClean="0"/>
          </a:p>
          <a:p>
            <a:pPr algn="just"/>
            <a:r>
              <a:rPr lang="it-IT" sz="3600" dirty="0" smtClean="0"/>
              <a:t>Nel nostro ordinamento esiste il principio della capacità giuridica generale di diritto comune dello Stato e delle altre amministrazioni pubbliche. Gli ordinamenti di </a:t>
            </a:r>
            <a:r>
              <a:rPr lang="it-IT" sz="3600" i="1" dirty="0" smtClean="0"/>
              <a:t>common law </a:t>
            </a:r>
            <a:r>
              <a:rPr lang="it-IT" sz="3600" dirty="0" smtClean="0"/>
              <a:t>conoscono il diverso principio del </a:t>
            </a:r>
            <a:r>
              <a:rPr lang="it-IT" sz="3600" i="1" dirty="0" smtClean="0"/>
              <a:t>nec ultra vires. </a:t>
            </a:r>
          </a:p>
          <a:p>
            <a:pPr algn="just"/>
            <a:endParaRPr lang="it-IT" i="1" dirty="0" smtClean="0"/>
          </a:p>
        </p:txBody>
      </p:sp>
      <p:sp>
        <p:nvSpPr>
          <p:cNvPr id="4" name="Slide Number Placeholder 3"/>
          <p:cNvSpPr>
            <a:spLocks noGrp="1"/>
          </p:cNvSpPr>
          <p:nvPr>
            <p:ph type="sldNum" sz="quarter" idx="12"/>
          </p:nvPr>
        </p:nvSpPr>
        <p:spPr/>
        <p:txBody>
          <a:bodyPr/>
          <a:lstStyle/>
          <a:p>
            <a:fld id="{3C0543E3-022F-49C3-A63F-78E4C461AA64}" type="slidenum">
              <a:rPr lang="it-IT" smtClean="0"/>
              <a:pPr/>
              <a:t>28</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60648"/>
            <a:ext cx="7772400" cy="6264696"/>
          </a:xfrm>
        </p:spPr>
        <p:txBody>
          <a:bodyPr/>
          <a:lstStyle/>
          <a:p>
            <a:r>
              <a:rPr lang="it-IT" sz="3600" smtClean="0"/>
              <a:t>Dal detto principio deriva che lo Stato e gli enti pubblici, in quanto persone giuridiche, possono esere titolari di tutti i diritti e compiere  tutti gli atti e negozi che l’ordinamento consente ai privati. </a:t>
            </a:r>
          </a:p>
          <a:p>
            <a:pPr algn="just"/>
            <a:r>
              <a:rPr lang="it-IT" sz="3600" smtClean="0"/>
              <a:t>Dunque, Stato e altri enti pubblici sono titolari anche del diritto di proprietà “privata” individuale al pari di ogni altro consociato. </a:t>
            </a:r>
          </a:p>
        </p:txBody>
      </p:sp>
      <p:sp>
        <p:nvSpPr>
          <p:cNvPr id="4" name="Slide Number Placeholder 3"/>
          <p:cNvSpPr>
            <a:spLocks noGrp="1"/>
          </p:cNvSpPr>
          <p:nvPr>
            <p:ph type="sldNum" sz="quarter" idx="12"/>
          </p:nvPr>
        </p:nvSpPr>
        <p:spPr/>
        <p:txBody>
          <a:bodyPr/>
          <a:lstStyle/>
          <a:p>
            <a:fld id="{3C0543E3-022F-49C3-A63F-78E4C461AA64}" type="slidenum">
              <a:rPr lang="it-IT" smtClean="0"/>
              <a:pPr/>
              <a:t>29</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8640"/>
            <a:ext cx="7772400" cy="6192688"/>
          </a:xfrm>
        </p:spPr>
        <p:txBody>
          <a:bodyPr/>
          <a:lstStyle/>
          <a:p>
            <a:pPr algn="ctr"/>
            <a:r>
              <a:rPr lang="it-IT" dirty="0" smtClean="0"/>
              <a:t>Cose  e beni in senso giuridico </a:t>
            </a:r>
          </a:p>
          <a:p>
            <a:pPr algn="ctr"/>
            <a:r>
              <a:rPr lang="it-IT" dirty="0" smtClean="0"/>
              <a:t>I beni come parte fisica del mondo </a:t>
            </a:r>
            <a:r>
              <a:rPr lang="it-IT" dirty="0" smtClean="0">
                <a:latin typeface="Times New Roman"/>
                <a:cs typeface="Times New Roman"/>
              </a:rPr>
              <a:t>→ concezione fisiocratica della ricchezza</a:t>
            </a:r>
          </a:p>
          <a:p>
            <a:pPr algn="just">
              <a:buNone/>
            </a:pPr>
            <a:r>
              <a:rPr lang="it-IT" dirty="0" smtClean="0">
                <a:latin typeface="Times New Roman"/>
                <a:cs typeface="Times New Roman"/>
              </a:rPr>
              <a:t>Feudalesimo – economia curtense – terra è centrale e rapporti obbligatori diversi e paralleli in relazione ad essa;</a:t>
            </a:r>
          </a:p>
          <a:p>
            <a:pPr algn="just">
              <a:buNone/>
            </a:pPr>
            <a:r>
              <a:rPr lang="it-IT" dirty="0" smtClean="0">
                <a:latin typeface="Times New Roman"/>
                <a:cs typeface="Times New Roman"/>
              </a:rPr>
              <a:t>Mercantilismo </a:t>
            </a:r>
            <a:r>
              <a:rPr lang="it-IT" dirty="0" smtClean="0">
                <a:cs typeface="Times New Roman"/>
              </a:rPr>
              <a:t>→ più quantitità di moneta affluisce </a:t>
            </a:r>
            <a:r>
              <a:rPr lang="it-IT" dirty="0" smtClean="0">
                <a:latin typeface="Times New Roman"/>
                <a:cs typeface="Times New Roman"/>
              </a:rPr>
              <a:t>&gt; ricchezza paese è denaro (vale per ciò che è e per ciò che rappresenta) </a:t>
            </a:r>
            <a:r>
              <a:rPr lang="it-IT" dirty="0" smtClean="0">
                <a:cs typeface="Times New Roman"/>
              </a:rPr>
              <a:t>→ aumento esportazioni </a:t>
            </a:r>
            <a:r>
              <a:rPr lang="it-IT" dirty="0" smtClean="0">
                <a:latin typeface="Times New Roman"/>
                <a:cs typeface="Times New Roman"/>
              </a:rPr>
              <a:t>+ dazi alle importazioni </a:t>
            </a:r>
            <a:r>
              <a:rPr lang="it-IT" dirty="0" smtClean="0">
                <a:cs typeface="Times New Roman"/>
              </a:rPr>
              <a:t>→ intervento dello Stato (privilegi e patenti) </a:t>
            </a:r>
            <a:endParaRPr lang="it-IT"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C0543E3-022F-49C3-A63F-78E4C461AA64}" type="slidenum">
              <a:rPr lang="it-IT" smtClean="0"/>
              <a:pPr/>
              <a:t>3</a:t>
            </a:fld>
            <a:endParaRPr lang="it-IT"/>
          </a:p>
        </p:txBody>
      </p:sp>
    </p:spTree>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04664"/>
            <a:ext cx="7772400" cy="5691336"/>
          </a:xfrm>
        </p:spPr>
        <p:txBody>
          <a:bodyPr/>
          <a:lstStyle/>
          <a:p>
            <a:pPr algn="just"/>
            <a:r>
              <a:rPr lang="it-IT" smtClean="0"/>
              <a:t>Questa conclusione è così espressa codice civile: art. 826: “ I beni appartenenti allo Stato, alle province e ai comuni, i quali non siano di quelli indicati dagli articoli precedenti, costituiscono </a:t>
            </a:r>
            <a:r>
              <a:rPr lang="it-IT" smtClean="0">
                <a:solidFill>
                  <a:srgbClr val="FF0000"/>
                </a:solidFill>
              </a:rPr>
              <a:t>il patrimonio </a:t>
            </a:r>
            <a:r>
              <a:rPr lang="it-IT" smtClean="0"/>
              <a:t>dello Stato o, rispettivamente, delle province o dei comuni”; art. 828: “i beni che costituiscono il patrimonio dello Stato, delle province e dei comuni sono soggetti alle regole particolari che li concernono, e in quanto, non diversamente disposto, </a:t>
            </a:r>
          </a:p>
          <a:p>
            <a:endParaRPr lang="it-IT" smtClean="0"/>
          </a:p>
          <a:p>
            <a:endParaRPr lang="it-IT" smtClean="0"/>
          </a:p>
          <a:p>
            <a:endParaRPr lang="it-IT"/>
          </a:p>
        </p:txBody>
      </p:sp>
      <p:sp>
        <p:nvSpPr>
          <p:cNvPr id="4" name="Slide Number Placeholder 3"/>
          <p:cNvSpPr>
            <a:spLocks noGrp="1"/>
          </p:cNvSpPr>
          <p:nvPr>
            <p:ph type="sldNum" sz="quarter" idx="12"/>
          </p:nvPr>
        </p:nvSpPr>
        <p:spPr/>
        <p:txBody>
          <a:bodyPr/>
          <a:lstStyle/>
          <a:p>
            <a:fld id="{3C0543E3-022F-49C3-A63F-78E4C461AA64}" type="slidenum">
              <a:rPr lang="it-IT" smtClean="0"/>
              <a:pPr/>
              <a:t>30</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32656"/>
            <a:ext cx="7772400" cy="5763344"/>
          </a:xfrm>
        </p:spPr>
        <p:txBody>
          <a:bodyPr/>
          <a:lstStyle/>
          <a:p>
            <a:pPr>
              <a:buNone/>
            </a:pPr>
            <a:r>
              <a:rPr lang="it-IT" smtClean="0"/>
              <a:t> dalle regole del presente codice”.</a:t>
            </a:r>
          </a:p>
          <a:p>
            <a:pPr algn="just">
              <a:buNone/>
            </a:pPr>
            <a:r>
              <a:rPr lang="it-IT" sz="3000" smtClean="0"/>
              <a:t>Ergo, in mancanza di esplicita deroga, si applica integralmente il regime codicistico, sia per quanto concerne il contenuto del diritto ( art. 832 e ss), sia gli atti e i negozi di disposizione (art.1321 e ss, sia per quanto concerne i profili di responsabilità (art.2043 e ss) e di garanzia patrimoniale (art.2740). </a:t>
            </a:r>
          </a:p>
          <a:p>
            <a:pPr algn="just">
              <a:buNone/>
            </a:pPr>
            <a:r>
              <a:rPr lang="it-IT" sz="3000" smtClean="0"/>
              <a:t>Insieme a queste regole, trovano applicazione anche regole speciali di diritto pubblico che attengono alla qualità del soggetto.</a:t>
            </a:r>
            <a:endParaRPr lang="it-IT" sz="3000"/>
          </a:p>
        </p:txBody>
      </p:sp>
      <p:sp>
        <p:nvSpPr>
          <p:cNvPr id="4" name="Slide Number Placeholder 3"/>
          <p:cNvSpPr>
            <a:spLocks noGrp="1"/>
          </p:cNvSpPr>
          <p:nvPr>
            <p:ph type="sldNum" sz="quarter" idx="12"/>
          </p:nvPr>
        </p:nvSpPr>
        <p:spPr/>
        <p:txBody>
          <a:bodyPr/>
          <a:lstStyle/>
          <a:p>
            <a:fld id="{3C0543E3-022F-49C3-A63F-78E4C461AA64}" type="slidenum">
              <a:rPr lang="it-IT" smtClean="0"/>
              <a:pPr/>
              <a:t>31</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60648"/>
            <a:ext cx="7772400" cy="5835352"/>
          </a:xfrm>
        </p:spPr>
        <p:txBody>
          <a:bodyPr/>
          <a:lstStyle/>
          <a:p>
            <a:pPr algn="just"/>
            <a:r>
              <a:rPr lang="it-IT" smtClean="0"/>
              <a:t>Attenzione </a:t>
            </a:r>
            <a:r>
              <a:rPr lang="it-IT" b="1" smtClean="0"/>
              <a:t>a non confondere le regole pubblicistiche che si applicano all’ attività  dello Stato e delle amministrazioni pubbliche in generale</a:t>
            </a:r>
            <a:r>
              <a:rPr lang="it-IT" smtClean="0"/>
              <a:t>, dalle regole che delineano il regime dei beni patrimoniali delle Amministrazioni pubbliche. </a:t>
            </a:r>
          </a:p>
          <a:p>
            <a:pPr algn="just"/>
            <a:r>
              <a:rPr lang="it-IT" smtClean="0"/>
              <a:t>Es. Al contratto di compravendita di un bene patrimoniale dello Stato si applicano gli artt. 1470 e ss. Tuttavia, lo Stato e gli altri enti pubblici non hanno la stessa libertà contrattuale riconosiuta ai privati.</a:t>
            </a:r>
            <a:endParaRPr lang="it-IT"/>
          </a:p>
        </p:txBody>
      </p:sp>
      <p:sp>
        <p:nvSpPr>
          <p:cNvPr id="4" name="Slide Number Placeholder 3"/>
          <p:cNvSpPr>
            <a:spLocks noGrp="1"/>
          </p:cNvSpPr>
          <p:nvPr>
            <p:ph type="sldNum" sz="quarter" idx="12"/>
          </p:nvPr>
        </p:nvSpPr>
        <p:spPr/>
        <p:txBody>
          <a:bodyPr/>
          <a:lstStyle/>
          <a:p>
            <a:fld id="{3C0543E3-022F-49C3-A63F-78E4C461AA64}" type="slidenum">
              <a:rPr lang="it-IT" smtClean="0"/>
              <a:pPr/>
              <a:t>32</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60648"/>
            <a:ext cx="7772400" cy="5835352"/>
          </a:xfrm>
        </p:spPr>
        <p:txBody>
          <a:bodyPr/>
          <a:lstStyle/>
          <a:p>
            <a:pPr algn="just"/>
            <a:r>
              <a:rPr lang="it-IT" dirty="0" smtClean="0"/>
              <a:t>C’è ad esempio l’obbligo di esperire procedure di evidenza pubblica  per l’individuazione del contraente.</a:t>
            </a:r>
          </a:p>
          <a:p>
            <a:pPr algn="just"/>
            <a:r>
              <a:rPr lang="it-IT" dirty="0" smtClean="0"/>
              <a:t>Al di là di ciò, per i beni del patrimonio si applica la disciplina </a:t>
            </a:r>
            <a:r>
              <a:rPr lang="it-IT" dirty="0" err="1" smtClean="0"/>
              <a:t>codicistica</a:t>
            </a:r>
            <a:r>
              <a:rPr lang="it-IT" dirty="0" smtClean="0"/>
              <a:t> sulla proprietà privata e sui contratti.</a:t>
            </a:r>
          </a:p>
          <a:p>
            <a:pPr algn="just"/>
            <a:r>
              <a:rPr lang="it-IT" dirty="0" smtClean="0"/>
              <a:t>Va aggiunto che la legislazione in materia di contratti pubblici tende a limitare molto l’autonomia contrattuale della  PA, tanto da far dubitare che ne abbia ancora. Sui beni del patrimonio c’è la proprietà individuale .</a:t>
            </a:r>
          </a:p>
          <a:p>
            <a:pPr algn="just"/>
            <a:endParaRPr lang="it-IT" dirty="0" smtClean="0"/>
          </a:p>
        </p:txBody>
      </p:sp>
      <p:sp>
        <p:nvSpPr>
          <p:cNvPr id="4" name="Slide Number Placeholder 3"/>
          <p:cNvSpPr>
            <a:spLocks noGrp="1"/>
          </p:cNvSpPr>
          <p:nvPr>
            <p:ph type="sldNum" sz="quarter" idx="12"/>
          </p:nvPr>
        </p:nvSpPr>
        <p:spPr/>
        <p:txBody>
          <a:bodyPr/>
          <a:lstStyle/>
          <a:p>
            <a:fld id="{3C0543E3-022F-49C3-A63F-78E4C461AA64}" type="slidenum">
              <a:rPr lang="it-IT" smtClean="0"/>
              <a:pPr/>
              <a:t>33</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32656"/>
            <a:ext cx="7772400" cy="5904656"/>
          </a:xfrm>
        </p:spPr>
        <p:txBody>
          <a:bodyPr/>
          <a:lstStyle/>
          <a:p>
            <a:pPr algn="ctr">
              <a:buNone/>
            </a:pPr>
            <a:r>
              <a:rPr lang="it-IT" smtClean="0"/>
              <a:t>DEMANIO E PATRIMONIO  INDISPONIBILE</a:t>
            </a:r>
          </a:p>
          <a:p>
            <a:pPr algn="just">
              <a:buNone/>
            </a:pPr>
            <a:r>
              <a:rPr lang="it-IT" smtClean="0"/>
              <a:t>Qual’è il contenuto di tali nozioni ?</a:t>
            </a:r>
          </a:p>
          <a:p>
            <a:pPr algn="just">
              <a:buNone/>
            </a:pPr>
            <a:r>
              <a:rPr lang="it-IT" sz="3600" smtClean="0"/>
              <a:t>Occorre soffermarsi ancora sulla natura e sul significato del diritto di proprietà privata posto che, come abbiamo detto, è sempre tenendo presente la forza concettuale di quel modello che si sono elaborate le nozioni di proprietà pubblica</a:t>
            </a:r>
          </a:p>
        </p:txBody>
      </p:sp>
      <p:sp>
        <p:nvSpPr>
          <p:cNvPr id="4" name="Slide Number Placeholder 3"/>
          <p:cNvSpPr>
            <a:spLocks noGrp="1"/>
          </p:cNvSpPr>
          <p:nvPr>
            <p:ph type="sldNum" sz="quarter" idx="12"/>
          </p:nvPr>
        </p:nvSpPr>
        <p:spPr/>
        <p:txBody>
          <a:bodyPr/>
          <a:lstStyle/>
          <a:p>
            <a:fld id="{3C0543E3-022F-49C3-A63F-78E4C461AA64}" type="slidenum">
              <a:rPr lang="it-IT" smtClean="0"/>
              <a:pPr/>
              <a:t>34</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04664"/>
            <a:ext cx="7772400" cy="6120680"/>
          </a:xfrm>
        </p:spPr>
        <p:txBody>
          <a:bodyPr/>
          <a:lstStyle/>
          <a:p>
            <a:pPr algn="ctr">
              <a:buNone/>
            </a:pPr>
            <a:r>
              <a:rPr lang="it-IT" b="1" dirty="0" smtClean="0"/>
              <a:t> La concezione moderna di proprietà privata </a:t>
            </a:r>
          </a:p>
          <a:p>
            <a:r>
              <a:rPr lang="it-IT" sz="3400" dirty="0" smtClean="0"/>
              <a:t>Dichiarazione dei diritti dell’uomo e del cittadino –  Costituzione francese 3 settembre 1791</a:t>
            </a:r>
          </a:p>
          <a:p>
            <a:pPr algn="just"/>
            <a:r>
              <a:rPr lang="it-IT" sz="3400" dirty="0" smtClean="0"/>
              <a:t>“Art. 17 – La proprietà essendo un diritto inviolabile e sacro, nessuno può esserne privato, salvo quando la pubblica necessità, legalmente constatata, lo esiga in maniera evidente, e a condizione di una giusta e preventiva indennità.”</a:t>
            </a:r>
          </a:p>
          <a:p>
            <a:endParaRPr lang="it-IT" dirty="0"/>
          </a:p>
        </p:txBody>
      </p:sp>
      <p:sp>
        <p:nvSpPr>
          <p:cNvPr id="4" name="Slide Number Placeholder 3"/>
          <p:cNvSpPr>
            <a:spLocks noGrp="1"/>
          </p:cNvSpPr>
          <p:nvPr>
            <p:ph type="sldNum" sz="quarter" idx="12"/>
          </p:nvPr>
        </p:nvSpPr>
        <p:spPr/>
        <p:txBody>
          <a:bodyPr/>
          <a:lstStyle/>
          <a:p>
            <a:fld id="{3C0543E3-022F-49C3-A63F-78E4C461AA64}" type="slidenum">
              <a:rPr lang="it-IT" smtClean="0"/>
              <a:pPr/>
              <a:t>35</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60648"/>
            <a:ext cx="7772400" cy="5835352"/>
          </a:xfrm>
        </p:spPr>
        <p:txBody>
          <a:bodyPr/>
          <a:lstStyle/>
          <a:p>
            <a:pPr algn="just"/>
            <a:r>
              <a:rPr lang="it-IT" dirty="0" smtClean="0"/>
              <a:t>“La Costituzione garantisce l’inviolabilità delle proprietà, o la giusta e preventiva indennità di quelle delle quali la pubblica necessità, legalmente constatata, esiga il sacrificio. I beni destinati alle spese di culto e a tutti i servizi d’utilità pubblica appartengono alla nazione, e sono in ogni tempo a sua disposizione.</a:t>
            </a:r>
          </a:p>
          <a:p>
            <a:pPr algn="just"/>
            <a:r>
              <a:rPr lang="it-IT" dirty="0" smtClean="0"/>
              <a:t>La Costituzione garantisce le alienazioni che sono state o saranno fatte seguendo le forme stabilite dalla legge”.</a:t>
            </a:r>
          </a:p>
          <a:p>
            <a:endParaRPr lang="it-IT" dirty="0"/>
          </a:p>
        </p:txBody>
      </p:sp>
      <p:sp>
        <p:nvSpPr>
          <p:cNvPr id="4" name="Slide Number Placeholder 3"/>
          <p:cNvSpPr>
            <a:spLocks noGrp="1"/>
          </p:cNvSpPr>
          <p:nvPr>
            <p:ph type="sldNum" sz="quarter" idx="12"/>
          </p:nvPr>
        </p:nvSpPr>
        <p:spPr/>
        <p:txBody>
          <a:bodyPr/>
          <a:lstStyle/>
          <a:p>
            <a:fld id="{3C0543E3-022F-49C3-A63F-78E4C461AA64}" type="slidenum">
              <a:rPr lang="it-IT" smtClean="0"/>
              <a:pPr/>
              <a:t>36</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04664"/>
            <a:ext cx="7772400" cy="6120680"/>
          </a:xfrm>
        </p:spPr>
        <p:txBody>
          <a:bodyPr/>
          <a:lstStyle/>
          <a:p>
            <a:pPr>
              <a:buNone/>
            </a:pPr>
            <a:r>
              <a:rPr lang="it-IT" sz="4000" smtClean="0"/>
              <a:t> Code Civil (1804)</a:t>
            </a:r>
          </a:p>
          <a:p>
            <a:pPr algn="just">
              <a:buNone/>
            </a:pPr>
            <a:r>
              <a:rPr lang="it-IT" sz="4000" smtClean="0"/>
              <a:t> art. 544.</a:t>
            </a:r>
          </a:p>
          <a:p>
            <a:pPr algn="just">
              <a:buNone/>
            </a:pPr>
            <a:r>
              <a:rPr lang="it-IT" sz="4000" smtClean="0"/>
              <a:t>"La proprietà è il diritto di godere e disporre delle cose nella maniera più assoluta, purchè non se ne faccia un uso proibito dalle leggi e dai regolamenti". </a:t>
            </a:r>
          </a:p>
          <a:p>
            <a:endParaRPr lang="it-IT"/>
          </a:p>
        </p:txBody>
      </p:sp>
      <p:sp>
        <p:nvSpPr>
          <p:cNvPr id="4" name="Slide Number Placeholder 3"/>
          <p:cNvSpPr>
            <a:spLocks noGrp="1"/>
          </p:cNvSpPr>
          <p:nvPr>
            <p:ph type="sldNum" sz="quarter" idx="12"/>
          </p:nvPr>
        </p:nvSpPr>
        <p:spPr/>
        <p:txBody>
          <a:bodyPr/>
          <a:lstStyle/>
          <a:p>
            <a:fld id="{3C0543E3-022F-49C3-A63F-78E4C461AA64}" type="slidenum">
              <a:rPr lang="it-IT" smtClean="0"/>
              <a:pPr/>
              <a:t>37</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04664"/>
            <a:ext cx="7772400" cy="5691336"/>
          </a:xfrm>
        </p:spPr>
        <p:txBody>
          <a:bodyPr/>
          <a:lstStyle/>
          <a:p>
            <a:r>
              <a:rPr lang="it-IT" sz="4000" smtClean="0"/>
              <a:t>Codice civile del Regno d'Italia (1865) art. 436.</a:t>
            </a:r>
          </a:p>
          <a:p>
            <a:pPr algn="just"/>
            <a:r>
              <a:rPr lang="it-IT" sz="4000" smtClean="0"/>
              <a:t>"La proprietà è il diritto di godere e disporre delle cose nella maniera più assoluta, purché non se ne faccia un uso vietato dalle leggi e dai regolamenti</a:t>
            </a:r>
            <a:r>
              <a:rPr lang="it-IT" smtClean="0"/>
              <a:t>." </a:t>
            </a:r>
            <a:endParaRPr lang="it-IT"/>
          </a:p>
        </p:txBody>
      </p:sp>
      <p:sp>
        <p:nvSpPr>
          <p:cNvPr id="4" name="Slide Number Placeholder 3"/>
          <p:cNvSpPr>
            <a:spLocks noGrp="1"/>
          </p:cNvSpPr>
          <p:nvPr>
            <p:ph type="sldNum" sz="quarter" idx="12"/>
          </p:nvPr>
        </p:nvSpPr>
        <p:spPr/>
        <p:txBody>
          <a:bodyPr/>
          <a:lstStyle/>
          <a:p>
            <a:fld id="{3C0543E3-022F-49C3-A63F-78E4C461AA64}" type="slidenum">
              <a:rPr lang="it-IT" smtClean="0"/>
              <a:pPr/>
              <a:t>38</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76672"/>
            <a:ext cx="7772400" cy="5976664"/>
          </a:xfrm>
        </p:spPr>
        <p:txBody>
          <a:bodyPr/>
          <a:lstStyle/>
          <a:p>
            <a:pPr algn="just"/>
            <a:r>
              <a:rPr lang="it-IT" dirty="0" smtClean="0"/>
              <a:t>Superamento del sistema feudale che conosceva la frammentazione dei regimi di appartenenza. </a:t>
            </a:r>
          </a:p>
          <a:p>
            <a:pPr algn="just"/>
            <a:r>
              <a:rPr lang="it-IT" dirty="0" smtClean="0"/>
              <a:t>Unitarietà del diritto espressione della signoria dell’uomo – individuo singolo– sulle cose </a:t>
            </a:r>
          </a:p>
          <a:p>
            <a:pPr algn="just"/>
            <a:r>
              <a:rPr lang="it-IT" dirty="0" smtClean="0"/>
              <a:t>Diritto naturale che lo Stato doveva riconoscere: diritto pubblico/privato</a:t>
            </a:r>
          </a:p>
          <a:p>
            <a:pPr algn="just"/>
            <a:r>
              <a:rPr lang="it-IT" dirty="0" smtClean="0"/>
              <a:t>Diritto e potere al tempo stesso nell’ambito dei quali il soggetto privato titolare non incontra limiti: può goderne come vuole</a:t>
            </a:r>
          </a:p>
          <a:p>
            <a:pPr algn="just"/>
            <a:r>
              <a:rPr lang="it-IT" dirty="0" smtClean="0"/>
              <a:t>La proprietà o è individuale o non è </a:t>
            </a:r>
            <a:endParaRPr lang="it-IT" dirty="0"/>
          </a:p>
        </p:txBody>
      </p:sp>
      <p:sp>
        <p:nvSpPr>
          <p:cNvPr id="4" name="Slide Number Placeholder 3"/>
          <p:cNvSpPr>
            <a:spLocks noGrp="1"/>
          </p:cNvSpPr>
          <p:nvPr>
            <p:ph type="sldNum" sz="quarter" idx="12"/>
          </p:nvPr>
        </p:nvSpPr>
        <p:spPr/>
        <p:txBody>
          <a:bodyPr/>
          <a:lstStyle/>
          <a:p>
            <a:fld id="{3C0543E3-022F-49C3-A63F-78E4C461AA64}" type="slidenum">
              <a:rPr lang="it-IT" smtClean="0"/>
              <a:pPr/>
              <a:t>39</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32656"/>
            <a:ext cx="7772400" cy="6192688"/>
          </a:xfrm>
        </p:spPr>
        <p:txBody>
          <a:bodyPr/>
          <a:lstStyle/>
          <a:p>
            <a:r>
              <a:rPr lang="it-IT" dirty="0" smtClean="0"/>
              <a:t>Colbert nel 1600 sostiene questa posizione;</a:t>
            </a:r>
          </a:p>
          <a:p>
            <a:pPr>
              <a:buNone/>
            </a:pPr>
            <a:r>
              <a:rPr lang="it-IT" dirty="0" smtClean="0"/>
              <a:t> </a:t>
            </a:r>
            <a:r>
              <a:rPr lang="it-IT" dirty="0" smtClean="0">
                <a:cs typeface="Times New Roman"/>
              </a:rPr>
              <a:t>→ g</a:t>
            </a:r>
            <a:r>
              <a:rPr lang="it-IT" dirty="0" smtClean="0"/>
              <a:t>uerre commerciali tra i grandi stati nazionali.</a:t>
            </a:r>
          </a:p>
          <a:p>
            <a:pPr algn="just">
              <a:buNone/>
            </a:pPr>
            <a:r>
              <a:rPr lang="it-IT" dirty="0" smtClean="0"/>
              <a:t>Il mercantilismo entra in crisi con lo sviluppo della tecnologia, i vantaggi del commercio internazionale e della differenziazione internazionale del lavoro </a:t>
            </a:r>
            <a:r>
              <a:rPr lang="it-IT" dirty="0" smtClean="0">
                <a:cs typeface="Times New Roman"/>
              </a:rPr>
              <a:t>→ libertà degli scambi </a:t>
            </a:r>
          </a:p>
          <a:p>
            <a:pPr algn="just">
              <a:buNone/>
            </a:pPr>
            <a:r>
              <a:rPr lang="it-IT" dirty="0" smtClean="0">
                <a:cs typeface="Times New Roman"/>
              </a:rPr>
              <a:t>Fisiocratici → libertà di scambio; attività che crea surplus è solo agricoltura → intervento Stato </a:t>
            </a:r>
            <a:r>
              <a:rPr lang="it-IT" dirty="0" smtClean="0"/>
              <a:t>non indispensabile </a:t>
            </a:r>
            <a:r>
              <a:rPr lang="it-IT" dirty="0" smtClean="0">
                <a:cs typeface="Times New Roman"/>
              </a:rPr>
              <a:t>→ naturalità del mercato</a:t>
            </a:r>
            <a:endParaRPr lang="it-IT"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C0543E3-022F-49C3-A63F-78E4C461AA64}" type="slidenum">
              <a:rPr lang="it-IT" smtClean="0"/>
              <a:pPr/>
              <a:t>4</a:t>
            </a:fld>
            <a:endParaRPr lang="it-IT"/>
          </a:p>
        </p:txBody>
      </p:sp>
    </p:spTree>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85800" y="332656"/>
            <a:ext cx="7772400" cy="5763344"/>
          </a:xfrm>
        </p:spPr>
        <p:txBody>
          <a:bodyPr/>
          <a:lstStyle/>
          <a:p>
            <a:pPr algn="just">
              <a:buNone/>
            </a:pPr>
            <a:r>
              <a:rPr lang="it-IT" sz="3100" smtClean="0"/>
              <a:t>Che ne è allora delle proprietà pubbliche tendenzialmente aperte al godimento pubblico ?</a:t>
            </a:r>
          </a:p>
          <a:p>
            <a:pPr algn="just">
              <a:buNone/>
            </a:pPr>
            <a:r>
              <a:rPr lang="it-IT" sz="3100" smtClean="0"/>
              <a:t> </a:t>
            </a:r>
            <a:r>
              <a:rPr lang="it-IT" sz="3100" i="1" smtClean="0"/>
              <a:t>Code civil </a:t>
            </a:r>
            <a:r>
              <a:rPr lang="it-IT" sz="3100" smtClean="0"/>
              <a:t>all’art.538  stabilisce : “</a:t>
            </a:r>
            <a:r>
              <a:rPr lang="it-IT" sz="3100" i="1" smtClean="0"/>
              <a:t>Les chemins, et roues à la charge de l’État, les fleuves et rivières navigables ou flottable, les rivages, lais et relais de la mer, le ports, les havres, les rades, et généralment </a:t>
            </a:r>
            <a:r>
              <a:rPr lang="it-IT" sz="3100" b="1" i="1" smtClean="0"/>
              <a:t>toutes les portions du territoire français qui ne son pas susceptible d’une propriété privée</a:t>
            </a:r>
            <a:r>
              <a:rPr lang="it-IT" sz="3100" i="1" smtClean="0"/>
              <a:t> sont considérés comme des dépendances du domaine public”.</a:t>
            </a:r>
            <a:endParaRPr lang="it-IT" sz="3100"/>
          </a:p>
        </p:txBody>
      </p:sp>
      <p:sp>
        <p:nvSpPr>
          <p:cNvPr id="3" name="Slide Number Placeholder 2"/>
          <p:cNvSpPr>
            <a:spLocks noGrp="1"/>
          </p:cNvSpPr>
          <p:nvPr>
            <p:ph type="sldNum" sz="quarter" idx="12"/>
          </p:nvPr>
        </p:nvSpPr>
        <p:spPr/>
        <p:txBody>
          <a:bodyPr/>
          <a:lstStyle/>
          <a:p>
            <a:fld id="{3C0543E3-022F-49C3-A63F-78E4C461AA64}" type="slidenum">
              <a:rPr lang="it-IT" smtClean="0"/>
              <a:pPr/>
              <a:t>40</a:t>
            </a:fld>
            <a:endParaRPr lang="it-IT"/>
          </a:p>
        </p:txBody>
      </p:sp>
      <p:sp>
        <p:nvSpPr>
          <p:cNvPr id="4" name="Footer Placeholder 3"/>
          <p:cNvSpPr>
            <a:spLocks noGrp="1"/>
          </p:cNvSpPr>
          <p:nvPr>
            <p:ph type="ftr" sz="quarter" idx="11"/>
          </p:nvPr>
        </p:nvSpPr>
        <p:spPr/>
        <p:txBody>
          <a:bodyPr/>
          <a:lstStyle/>
          <a:p>
            <a:endParaRPr lang="it-IT"/>
          </a:p>
        </p:txBody>
      </p:sp>
    </p:spTree>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32656"/>
            <a:ext cx="7772400" cy="6192688"/>
          </a:xfrm>
        </p:spPr>
        <p:txBody>
          <a:bodyPr/>
          <a:lstStyle/>
          <a:p>
            <a:pPr algn="just">
              <a:buNone/>
            </a:pPr>
            <a:r>
              <a:rPr lang="it-IT" sz="3600" smtClean="0"/>
              <a:t>La proprietà pubblica come espressione della </a:t>
            </a:r>
            <a:r>
              <a:rPr lang="it-IT" sz="3600" i="1" smtClean="0"/>
              <a:t>puissance publique</a:t>
            </a:r>
            <a:r>
              <a:rPr lang="it-IT" sz="3600" smtClean="0"/>
              <a:t>.</a:t>
            </a:r>
          </a:p>
          <a:p>
            <a:pPr algn="just">
              <a:buNone/>
            </a:pPr>
            <a:endParaRPr lang="it-IT" sz="3400" smtClean="0"/>
          </a:p>
          <a:p>
            <a:pPr algn="just">
              <a:buNone/>
            </a:pPr>
            <a:r>
              <a:rPr lang="it-IT" sz="3400" smtClean="0"/>
              <a:t>Dato che il </a:t>
            </a:r>
            <a:r>
              <a:rPr lang="it-IT" sz="3400" i="1" smtClean="0"/>
              <a:t>domaine public </a:t>
            </a:r>
            <a:r>
              <a:rPr lang="it-IT" sz="3400" smtClean="0"/>
              <a:t>si componeva in prevalenza di beni di uso pubblico che non potevano, per ciò, essere oggetto di proprietà privata neanche lo Stato poteva essere titolare di proprietà sugli stessi.</a:t>
            </a:r>
          </a:p>
          <a:p>
            <a:pPr algn="just">
              <a:buNone/>
            </a:pPr>
            <a:r>
              <a:rPr lang="it-IT" sz="3400" smtClean="0"/>
              <a:t>Lo Stato esercita sui suoi beni una funzione pubblica; ne è amministratore.</a:t>
            </a:r>
            <a:endParaRPr lang="it-IT" sz="3400"/>
          </a:p>
        </p:txBody>
      </p:sp>
      <p:sp>
        <p:nvSpPr>
          <p:cNvPr id="4" name="Slide Number Placeholder 3"/>
          <p:cNvSpPr>
            <a:spLocks noGrp="1"/>
          </p:cNvSpPr>
          <p:nvPr>
            <p:ph type="sldNum" sz="quarter" idx="12"/>
          </p:nvPr>
        </p:nvSpPr>
        <p:spPr/>
        <p:txBody>
          <a:bodyPr/>
          <a:lstStyle/>
          <a:p>
            <a:fld id="{3C0543E3-022F-49C3-A63F-78E4C461AA64}" type="slidenum">
              <a:rPr lang="it-IT" smtClean="0"/>
              <a:pPr/>
              <a:t>41</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476672"/>
            <a:ext cx="7772400" cy="6048672"/>
          </a:xfrm>
        </p:spPr>
        <p:txBody>
          <a:bodyPr/>
          <a:lstStyle/>
          <a:p>
            <a:r>
              <a:rPr lang="it-IT" smtClean="0"/>
              <a:t>Conseguenze di questa impostazione: </a:t>
            </a:r>
          </a:p>
          <a:p>
            <a:pPr algn="just"/>
            <a:r>
              <a:rPr lang="it-IT" smtClean="0"/>
              <a:t>I beni pubblici sono quelli che hanno determinate caratteristiche che li rendono naturalmente aperti all’uso pubblico. </a:t>
            </a:r>
          </a:p>
          <a:p>
            <a:pPr algn="just"/>
            <a:r>
              <a:rPr lang="it-IT" smtClean="0"/>
              <a:t>Tipicità dei beni pubblici naturali .</a:t>
            </a:r>
          </a:p>
          <a:p>
            <a:pPr algn="just"/>
            <a:r>
              <a:rPr lang="it-IT" smtClean="0"/>
              <a:t>Eccezionalità dei beni pubblici artificiali (fortezze, ecc.)</a:t>
            </a:r>
          </a:p>
          <a:p>
            <a:pPr algn="just"/>
            <a:r>
              <a:rPr lang="it-IT" smtClean="0"/>
              <a:t>Residualità delle categorie dei beni pubblici rispetto alla più ampia categoria dei beni suscettibili di appropriazione privata.</a:t>
            </a:r>
          </a:p>
          <a:p>
            <a:pPr algn="just"/>
            <a:r>
              <a:rPr lang="it-IT" smtClean="0"/>
              <a:t>Disciplina di diritto pubblico </a:t>
            </a:r>
            <a:endParaRPr lang="it-IT"/>
          </a:p>
        </p:txBody>
      </p:sp>
      <p:sp>
        <p:nvSpPr>
          <p:cNvPr id="4" name="Slide Number Placeholder 3"/>
          <p:cNvSpPr>
            <a:spLocks noGrp="1"/>
          </p:cNvSpPr>
          <p:nvPr>
            <p:ph type="sldNum" sz="quarter" idx="12"/>
          </p:nvPr>
        </p:nvSpPr>
        <p:spPr/>
        <p:txBody>
          <a:bodyPr/>
          <a:lstStyle/>
          <a:p>
            <a:fld id="{3C0543E3-022F-49C3-A63F-78E4C461AA64}" type="slidenum">
              <a:rPr lang="it-IT" smtClean="0"/>
              <a:pPr/>
              <a:t>42</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32656"/>
            <a:ext cx="7772400" cy="6192688"/>
          </a:xfrm>
        </p:spPr>
        <p:txBody>
          <a:bodyPr/>
          <a:lstStyle/>
          <a:p>
            <a:r>
              <a:rPr lang="it-IT" sz="4000" smtClean="0"/>
              <a:t>Qual’è la concezione in Italia sulla proprietà pubblica ?</a:t>
            </a:r>
          </a:p>
          <a:p>
            <a:r>
              <a:rPr lang="it-IT" sz="4000" smtClean="0"/>
              <a:t>In origine si segue la Francia</a:t>
            </a:r>
          </a:p>
          <a:p>
            <a:pPr algn="just"/>
            <a:endParaRPr lang="it-IT" sz="4000" smtClean="0"/>
          </a:p>
          <a:p>
            <a:pPr algn="just"/>
            <a:endParaRPr lang="it-IT" sz="4000" smtClean="0"/>
          </a:p>
          <a:p>
            <a:pPr algn="just"/>
            <a:r>
              <a:rPr lang="it-IT" sz="4000" smtClean="0"/>
              <a:t>Santi Romano, 1906: il demanio è una specie di proprietà.</a:t>
            </a:r>
            <a:endParaRPr lang="it-IT" sz="4000"/>
          </a:p>
        </p:txBody>
      </p:sp>
      <p:sp>
        <p:nvSpPr>
          <p:cNvPr id="4" name="Slide Number Placeholder 3"/>
          <p:cNvSpPr>
            <a:spLocks noGrp="1"/>
          </p:cNvSpPr>
          <p:nvPr>
            <p:ph type="sldNum" sz="quarter" idx="12"/>
          </p:nvPr>
        </p:nvSpPr>
        <p:spPr/>
        <p:txBody>
          <a:bodyPr/>
          <a:lstStyle/>
          <a:p>
            <a:fld id="{3C0543E3-022F-49C3-A63F-78E4C461AA64}" type="slidenum">
              <a:rPr lang="it-IT" smtClean="0"/>
              <a:pPr/>
              <a:t>43</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32656"/>
            <a:ext cx="7772400" cy="6048672"/>
          </a:xfrm>
        </p:spPr>
        <p:txBody>
          <a:bodyPr/>
          <a:lstStyle/>
          <a:p>
            <a:pPr algn="just">
              <a:buNone/>
            </a:pPr>
            <a:r>
              <a:rPr lang="it-IT" i="1" smtClean="0"/>
              <a:t> </a:t>
            </a:r>
            <a:r>
              <a:rPr lang="it-IT" sz="3800" i="1" smtClean="0"/>
              <a:t>“Il concetto di proprietà, considerato in se stesso e nei suoi caratteri essenziali, non è né di diritto privato né di diritto pubblico, ma è un concetto generale; esso poi nelle sue applicazioni si qualifica diversamente, secondo la diversa posizione del subietto di fronte agli altri subietti con cui viene in contatto. </a:t>
            </a:r>
            <a:endParaRPr lang="it-IT" sz="3800"/>
          </a:p>
        </p:txBody>
      </p:sp>
      <p:sp>
        <p:nvSpPr>
          <p:cNvPr id="4" name="Slide Number Placeholder 3"/>
          <p:cNvSpPr>
            <a:spLocks noGrp="1"/>
          </p:cNvSpPr>
          <p:nvPr>
            <p:ph type="sldNum" sz="quarter" idx="12"/>
          </p:nvPr>
        </p:nvSpPr>
        <p:spPr/>
        <p:txBody>
          <a:bodyPr/>
          <a:lstStyle/>
          <a:p>
            <a:fld id="{3C0543E3-022F-49C3-A63F-78E4C461AA64}" type="slidenum">
              <a:rPr lang="it-IT" smtClean="0"/>
              <a:pPr/>
              <a:t>44</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32656"/>
            <a:ext cx="7772400" cy="6048672"/>
          </a:xfrm>
        </p:spPr>
        <p:txBody>
          <a:bodyPr/>
          <a:lstStyle/>
          <a:p>
            <a:pPr algn="just">
              <a:buNone/>
            </a:pPr>
            <a:r>
              <a:rPr lang="it-IT" i="1" smtClean="0"/>
              <a:t>	“</a:t>
            </a:r>
            <a:r>
              <a:rPr lang="it-IT" sz="3600" i="1" smtClean="0"/>
              <a:t>La proprietà pubblica così appare parallela alla proprietà privata, non come modificazione di quest’ultima e tanto meno come un suo contrapposto; l’una e l’altra non sono che modificazioni di una nozione comune, che si rende necessaria tutte le volte che si vuole designare un diritto che investe una cosa nella sua totalità, in modo che su di essa altri diritti non sono ammissibili che come eccezioni”</a:t>
            </a:r>
            <a:endParaRPr lang="it-IT" sz="3600"/>
          </a:p>
        </p:txBody>
      </p:sp>
      <p:sp>
        <p:nvSpPr>
          <p:cNvPr id="4" name="Slide Number Placeholder 3"/>
          <p:cNvSpPr>
            <a:spLocks noGrp="1"/>
          </p:cNvSpPr>
          <p:nvPr>
            <p:ph type="sldNum" sz="quarter" idx="12"/>
          </p:nvPr>
        </p:nvSpPr>
        <p:spPr/>
        <p:txBody>
          <a:bodyPr/>
          <a:lstStyle/>
          <a:p>
            <a:fld id="{3C0543E3-022F-49C3-A63F-78E4C461AA64}" type="slidenum">
              <a:rPr lang="it-IT" smtClean="0"/>
              <a:pPr/>
              <a:t>45</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76672"/>
            <a:ext cx="7772400" cy="5619328"/>
          </a:xfrm>
        </p:spPr>
        <p:txBody>
          <a:bodyPr/>
          <a:lstStyle/>
          <a:p>
            <a:pPr algn="just">
              <a:buNone/>
            </a:pPr>
            <a:r>
              <a:rPr lang="it-IT" sz="3400" dirty="0" smtClean="0"/>
              <a:t>Ma allora in che si distingue la proprietà pubblica dello Stato dalla sua proprietà privata ? </a:t>
            </a:r>
          </a:p>
          <a:p>
            <a:pPr algn="just">
              <a:buNone/>
            </a:pPr>
            <a:r>
              <a:rPr lang="it-IT" sz="3400" dirty="0" smtClean="0"/>
              <a:t>  Per l’oggetto: cose che per lo scopo cui sono destinate, sono disciplinate dal diritto pubblico. Si tratta di cose che servono direttamente (strade) o indirettamente (immobili sedi di uffici) un interesse amministrativo. </a:t>
            </a:r>
          </a:p>
          <a:p>
            <a:pPr algn="just">
              <a:buNone/>
            </a:pPr>
            <a:r>
              <a:rPr lang="it-IT" sz="3400" dirty="0" smtClean="0"/>
              <a:t>Strade e libertà di circolazione Art. 16 Cost   </a:t>
            </a:r>
          </a:p>
        </p:txBody>
      </p:sp>
      <p:sp>
        <p:nvSpPr>
          <p:cNvPr id="4" name="Slide Number Placeholder 3"/>
          <p:cNvSpPr>
            <a:spLocks noGrp="1"/>
          </p:cNvSpPr>
          <p:nvPr>
            <p:ph type="sldNum" sz="quarter" idx="12"/>
          </p:nvPr>
        </p:nvSpPr>
        <p:spPr/>
        <p:txBody>
          <a:bodyPr/>
          <a:lstStyle/>
          <a:p>
            <a:fld id="{3C0543E3-022F-49C3-A63F-78E4C461AA64}" type="slidenum">
              <a:rPr lang="it-IT" smtClean="0"/>
              <a:pPr/>
              <a:t>46</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76672"/>
            <a:ext cx="7772400" cy="5976664"/>
          </a:xfrm>
        </p:spPr>
        <p:txBody>
          <a:bodyPr/>
          <a:lstStyle/>
          <a:p>
            <a:pPr algn="just"/>
            <a:r>
              <a:rPr lang="it-IT" dirty="0" smtClean="0"/>
              <a:t>Nel primo caso la proprietà pubblica delle strade è direttamente conessa con il potere di polizia sulle stesse e con la viabilità che è per diritto positivo uno dei rami dell’attività amministrativa. </a:t>
            </a:r>
          </a:p>
          <a:p>
            <a:pPr algn="just"/>
            <a:r>
              <a:rPr lang="it-IT" dirty="0" smtClean="0"/>
              <a:t>Nel secondo caso si tratta di semplici mezzi affinchè gli enti amministrativi possano esercitare i loro compiti. </a:t>
            </a:r>
          </a:p>
          <a:p>
            <a:pPr algn="just">
              <a:buNone/>
            </a:pPr>
            <a:r>
              <a:rPr lang="it-IT" dirty="0" smtClean="0"/>
              <a:t>Centrale la connessione tra bene e funzione amministrativa di cui il primo è mezzo diretto o indiretto</a:t>
            </a:r>
            <a:endParaRPr lang="it-IT" dirty="0"/>
          </a:p>
        </p:txBody>
      </p:sp>
      <p:sp>
        <p:nvSpPr>
          <p:cNvPr id="4" name="Slide Number Placeholder 3"/>
          <p:cNvSpPr>
            <a:spLocks noGrp="1"/>
          </p:cNvSpPr>
          <p:nvPr>
            <p:ph type="sldNum" sz="quarter" idx="12"/>
          </p:nvPr>
        </p:nvSpPr>
        <p:spPr/>
        <p:txBody>
          <a:bodyPr/>
          <a:lstStyle/>
          <a:p>
            <a:fld id="{3C0543E3-022F-49C3-A63F-78E4C461AA64}" type="slidenum">
              <a:rPr lang="it-IT" smtClean="0"/>
              <a:pPr/>
              <a:t>47</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404664"/>
            <a:ext cx="7772400" cy="6192688"/>
          </a:xfrm>
        </p:spPr>
        <p:txBody>
          <a:bodyPr/>
          <a:lstStyle/>
          <a:p>
            <a:pPr algn="just"/>
            <a:r>
              <a:rPr lang="it-IT" sz="3600" dirty="0" smtClean="0"/>
              <a:t>Poiché la proprietà pubblica ha uno scopo più limitato di quella privata - la realizzazione della specifica funzione amministrativa connessa – molte facoltà a essa inerenti si rendono inutili  e perciò il legislatore le elimina; </a:t>
            </a:r>
          </a:p>
          <a:p>
            <a:pPr algn="just"/>
            <a:r>
              <a:rPr lang="it-IT" sz="3600" dirty="0" smtClean="0"/>
              <a:t>ne deriva: </a:t>
            </a:r>
          </a:p>
          <a:p>
            <a:pPr algn="just"/>
            <a:r>
              <a:rPr lang="it-IT" sz="3600" dirty="0" smtClean="0"/>
              <a:t>l’indisponibilità, nei limiti stabiliti dalle leggi speciali – l’incommerciabilità; </a:t>
            </a:r>
            <a:r>
              <a:rPr lang="it-IT" dirty="0" smtClean="0"/>
              <a:t> </a:t>
            </a:r>
            <a:endParaRPr lang="it-IT" dirty="0"/>
          </a:p>
        </p:txBody>
      </p:sp>
      <p:sp>
        <p:nvSpPr>
          <p:cNvPr id="4" name="Slide Number Placeholder 3"/>
          <p:cNvSpPr>
            <a:spLocks noGrp="1"/>
          </p:cNvSpPr>
          <p:nvPr>
            <p:ph type="sldNum" sz="quarter" idx="12"/>
          </p:nvPr>
        </p:nvSpPr>
        <p:spPr/>
        <p:txBody>
          <a:bodyPr/>
          <a:lstStyle/>
          <a:p>
            <a:fld id="{3C0543E3-022F-49C3-A63F-78E4C461AA64}" type="slidenum">
              <a:rPr lang="it-IT" smtClean="0"/>
              <a:pPr/>
              <a:t>48</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32656"/>
            <a:ext cx="7772400" cy="5763344"/>
          </a:xfrm>
        </p:spPr>
        <p:txBody>
          <a:bodyPr/>
          <a:lstStyle/>
          <a:p>
            <a:pPr algn="just">
              <a:buNone/>
            </a:pPr>
            <a:r>
              <a:rPr lang="it-IT" dirty="0" smtClean="0"/>
              <a:t> </a:t>
            </a:r>
            <a:r>
              <a:rPr lang="it-IT" sz="4000" dirty="0" smtClean="0"/>
              <a:t>che il godimento del bene si realizza o per mezzo dei soggetti che sono membri dell’ente pubblico proprietario, nel caso di usi pubblici, o per mezzo dei suoi organi, nel caso dei beni destinati a una funzione o a un servizio pubblico</a:t>
            </a:r>
            <a:r>
              <a:rPr lang="it-IT" dirty="0" smtClean="0"/>
              <a:t>.  </a:t>
            </a:r>
            <a:endParaRPr lang="it-IT" dirty="0"/>
          </a:p>
        </p:txBody>
      </p:sp>
      <p:sp>
        <p:nvSpPr>
          <p:cNvPr id="4" name="Slide Number Placeholder 3"/>
          <p:cNvSpPr>
            <a:spLocks noGrp="1"/>
          </p:cNvSpPr>
          <p:nvPr>
            <p:ph type="sldNum" sz="quarter" idx="12"/>
          </p:nvPr>
        </p:nvSpPr>
        <p:spPr/>
        <p:txBody>
          <a:bodyPr/>
          <a:lstStyle/>
          <a:p>
            <a:fld id="{3C0543E3-022F-49C3-A63F-78E4C461AA64}" type="slidenum">
              <a:rPr lang="it-IT" smtClean="0"/>
              <a:pPr/>
              <a:t>49</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32656"/>
            <a:ext cx="7772400" cy="6048672"/>
          </a:xfrm>
        </p:spPr>
        <p:txBody>
          <a:bodyPr/>
          <a:lstStyle/>
          <a:p>
            <a:pPr algn="just"/>
            <a:r>
              <a:rPr lang="it-IT" b="1" dirty="0" smtClean="0"/>
              <a:t>Economia classica</a:t>
            </a:r>
            <a:r>
              <a:rPr lang="it-IT" dirty="0" smtClean="0"/>
              <a:t>:1770-1848 </a:t>
            </a:r>
            <a:r>
              <a:rPr lang="it-IT" dirty="0" smtClean="0">
                <a:cs typeface="Times New Roman"/>
              </a:rPr>
              <a:t>→ rivoluzione industriale → precondizioni giuridiche: </a:t>
            </a:r>
            <a:r>
              <a:rPr lang="it-IT" i="1" dirty="0" smtClean="0">
                <a:cs typeface="Times New Roman"/>
              </a:rPr>
              <a:t>property e freedom of contract</a:t>
            </a:r>
            <a:r>
              <a:rPr lang="it-IT" dirty="0" smtClean="0">
                <a:cs typeface="Times New Roman"/>
              </a:rPr>
              <a:t> ; precondizioni tecniche; precondizioni sociali: classe di proprietari terrieri disposti a investire – rischiare - nell’industria (capitalisti) </a:t>
            </a:r>
            <a:r>
              <a:rPr lang="it-IT" dirty="0" smtClean="0">
                <a:latin typeface="Times New Roman"/>
                <a:cs typeface="Times New Roman"/>
              </a:rPr>
              <a:t>+ proletari: offrono forza lavoro sul mercato come merce;</a:t>
            </a:r>
          </a:p>
          <a:p>
            <a:pPr algn="just">
              <a:buNone/>
            </a:pPr>
            <a:r>
              <a:rPr lang="it-IT" dirty="0" smtClean="0">
                <a:latin typeface="Times New Roman"/>
                <a:cs typeface="Times New Roman"/>
              </a:rPr>
              <a:t> l’egoismo dei singoli è orientato dalla “mano invisibile del mercato” all’interesse generale</a:t>
            </a:r>
          </a:p>
          <a:p>
            <a:pPr>
              <a:buNone/>
            </a:pPr>
            <a:r>
              <a:rPr lang="it-IT" dirty="0" smtClean="0">
                <a:latin typeface="Times New Roman"/>
                <a:cs typeface="Times New Roman"/>
              </a:rPr>
              <a:t> </a:t>
            </a:r>
            <a:endParaRPr lang="it-IT"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C0543E3-022F-49C3-A63F-78E4C461AA64}" type="slidenum">
              <a:rPr lang="it-IT" smtClean="0"/>
              <a:pPr/>
              <a:t>5</a:t>
            </a:fld>
            <a:endParaRPr lang="it-IT"/>
          </a:p>
        </p:txBody>
      </p:sp>
    </p:spTree>
  </p:cSld>
  <p:clrMapOvr>
    <a:masterClrMapping/>
  </p:clrMapOvr>
  <p:transition>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60648"/>
            <a:ext cx="7772400" cy="6120680"/>
          </a:xfrm>
        </p:spPr>
        <p:txBody>
          <a:bodyPr/>
          <a:lstStyle/>
          <a:p>
            <a:pPr algn="ctr"/>
            <a:r>
              <a:rPr lang="it-IT" dirty="0" smtClean="0"/>
              <a:t>Conclusioni demanio e patrimonio indisponibile </a:t>
            </a:r>
          </a:p>
          <a:p>
            <a:pPr algn="just"/>
            <a:r>
              <a:rPr lang="it-IT" dirty="0" smtClean="0"/>
              <a:t>Sono considerate dalla dottrina </a:t>
            </a:r>
            <a:r>
              <a:rPr lang="it-IT" b="1" dirty="0" smtClean="0"/>
              <a:t>specie di proprietà</a:t>
            </a:r>
            <a:r>
              <a:rPr lang="it-IT" dirty="0" smtClean="0"/>
              <a:t> disciplinate per alcuni aspetti dal diritto pubblico e imputate a enti pubblici  (di solito territoriali)  a causa delle funzioni amministrative ad essi assegnate.</a:t>
            </a:r>
          </a:p>
          <a:p>
            <a:pPr algn="just"/>
            <a:r>
              <a:rPr lang="it-IT" dirty="0" smtClean="0"/>
              <a:t>Incommerciabilità e uso pubblico non contrastano con l’imputazione in proprietà agli enti pubblici</a:t>
            </a:r>
          </a:p>
          <a:p>
            <a:pPr algn="just"/>
            <a:r>
              <a:rPr lang="it-IT" dirty="0" smtClean="0"/>
              <a:t>Superamento definitivo della dimensione collettiva </a:t>
            </a:r>
            <a:endParaRPr lang="it-IT" dirty="0"/>
          </a:p>
        </p:txBody>
      </p:sp>
      <p:sp>
        <p:nvSpPr>
          <p:cNvPr id="4" name="Slide Number Placeholder 3"/>
          <p:cNvSpPr>
            <a:spLocks noGrp="1"/>
          </p:cNvSpPr>
          <p:nvPr>
            <p:ph type="sldNum" sz="quarter" idx="12"/>
          </p:nvPr>
        </p:nvSpPr>
        <p:spPr/>
        <p:txBody>
          <a:bodyPr/>
          <a:lstStyle/>
          <a:p>
            <a:fld id="{3C0543E3-022F-49C3-A63F-78E4C461AA64}" type="slidenum">
              <a:rPr lang="it-IT" smtClean="0"/>
              <a:pPr/>
              <a:t>50</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76672"/>
            <a:ext cx="7772400" cy="5976664"/>
          </a:xfrm>
        </p:spPr>
        <p:txBody>
          <a:bodyPr/>
          <a:lstStyle/>
          <a:p>
            <a:pPr algn="ctr">
              <a:buNone/>
            </a:pPr>
            <a:r>
              <a:rPr lang="it-IT" b="1" smtClean="0"/>
              <a:t>L’importanza della dottrina nella elaborazione del concetto di bene pubblico</a:t>
            </a:r>
          </a:p>
          <a:p>
            <a:pPr algn="just"/>
            <a:r>
              <a:rPr lang="it-IT" smtClean="0"/>
              <a:t>Lacunosità della disciplina codicistica del 1865 e necessità di dirimere le controversie relative ai beni degli Stati preunitari: il cc del 1865 non ha esplicitamente abrogato le leggi precdenti;</a:t>
            </a:r>
          </a:p>
          <a:p>
            <a:pPr algn="just"/>
            <a:r>
              <a:rPr lang="it-IT" smtClean="0"/>
              <a:t>Necessità di elaborare un criterio di individuazione basato sui dati realtivi ai beni certamente demaniali</a:t>
            </a:r>
          </a:p>
        </p:txBody>
      </p:sp>
      <p:sp>
        <p:nvSpPr>
          <p:cNvPr id="4" name="Slide Number Placeholder 3"/>
          <p:cNvSpPr>
            <a:spLocks noGrp="1"/>
          </p:cNvSpPr>
          <p:nvPr>
            <p:ph type="sldNum" sz="quarter" idx="12"/>
          </p:nvPr>
        </p:nvSpPr>
        <p:spPr/>
        <p:txBody>
          <a:bodyPr/>
          <a:lstStyle/>
          <a:p>
            <a:fld id="{3C0543E3-022F-49C3-A63F-78E4C461AA64}" type="slidenum">
              <a:rPr lang="it-IT" smtClean="0"/>
              <a:pPr/>
              <a:t>51</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04664"/>
            <a:ext cx="7772400" cy="5691336"/>
          </a:xfrm>
        </p:spPr>
        <p:txBody>
          <a:bodyPr/>
          <a:lstStyle/>
          <a:p>
            <a:pPr algn="ctr"/>
            <a:r>
              <a:rPr lang="it-IT" smtClean="0"/>
              <a:t>C.C. 1865</a:t>
            </a:r>
          </a:p>
          <a:p>
            <a:pPr algn="ctr"/>
            <a:r>
              <a:rPr lang="it-IT" smtClean="0"/>
              <a:t>Capo III</a:t>
            </a:r>
          </a:p>
          <a:p>
            <a:pPr algn="ctr">
              <a:buNone/>
            </a:pPr>
            <a:r>
              <a:rPr lang="it-IT" smtClean="0"/>
              <a:t>Dei Beni relativamente alle persone a cui appartengono </a:t>
            </a:r>
          </a:p>
          <a:p>
            <a:pPr algn="just">
              <a:buNone/>
            </a:pPr>
            <a:r>
              <a:rPr lang="it-IT" smtClean="0"/>
              <a:t>425. I beni sono o dello Stato, o delle provincie, o dei comuni, o dei pubblici istituti ed altri corpi morali, o dei privati.</a:t>
            </a:r>
          </a:p>
          <a:p>
            <a:pPr algn="just">
              <a:buNone/>
            </a:pPr>
            <a:r>
              <a:rPr lang="it-IT" smtClean="0"/>
              <a:t>426. I beni dello Stato si distinguono in demanio pubblico e beni patrimoniali.</a:t>
            </a:r>
          </a:p>
          <a:p>
            <a:pPr algn="just">
              <a:buNone/>
            </a:pPr>
            <a:r>
              <a:rPr lang="it-IT" smtClean="0"/>
              <a:t>427. Le strade nazionali, il lido del mare, </a:t>
            </a:r>
            <a:endParaRPr lang="it-IT"/>
          </a:p>
        </p:txBody>
      </p:sp>
      <p:sp>
        <p:nvSpPr>
          <p:cNvPr id="4" name="Slide Number Placeholder 3"/>
          <p:cNvSpPr>
            <a:spLocks noGrp="1"/>
          </p:cNvSpPr>
          <p:nvPr>
            <p:ph type="sldNum" sz="quarter" idx="12"/>
          </p:nvPr>
        </p:nvSpPr>
        <p:spPr/>
        <p:txBody>
          <a:bodyPr/>
          <a:lstStyle/>
          <a:p>
            <a:fld id="{3C0543E3-022F-49C3-A63F-78E4C461AA64}" type="slidenum">
              <a:rPr lang="it-IT" smtClean="0"/>
              <a:pPr/>
              <a:t>52</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404664"/>
            <a:ext cx="7772400" cy="6120680"/>
          </a:xfrm>
        </p:spPr>
        <p:txBody>
          <a:bodyPr/>
          <a:lstStyle/>
          <a:p>
            <a:pPr algn="just">
              <a:buNone/>
            </a:pPr>
            <a:r>
              <a:rPr lang="it-IT" dirty="0" smtClean="0"/>
              <a:t>i porti, i seni, le spiagge, i fiumi e torrenti, le porte, le mura, le fosse, i bastioni delle piazze da guerra e delle fortezze fanno parte del demanio pubblico.</a:t>
            </a:r>
          </a:p>
          <a:p>
            <a:pPr algn="just">
              <a:buNone/>
            </a:pPr>
            <a:r>
              <a:rPr lang="it-IT" dirty="0" smtClean="0"/>
              <a:t>428. Qualsiasi altra specie di beni appartenenti allo Stato forma parte del suo patrimonio.</a:t>
            </a:r>
          </a:p>
          <a:p>
            <a:pPr algn="just">
              <a:buNone/>
            </a:pPr>
            <a:r>
              <a:rPr lang="it-IT" dirty="0" smtClean="0"/>
              <a:t>429. I terreni delle fortificazioni o dei bastioni delle piazze da guerra che più non abbiano tale destinazione, e tutti gli altri beni che cessino di essere destinati all’uso pubblico</a:t>
            </a:r>
            <a:endParaRPr lang="it-IT" dirty="0"/>
          </a:p>
        </p:txBody>
      </p:sp>
      <p:sp>
        <p:nvSpPr>
          <p:cNvPr id="4" name="Slide Number Placeholder 3"/>
          <p:cNvSpPr>
            <a:spLocks noGrp="1"/>
          </p:cNvSpPr>
          <p:nvPr>
            <p:ph type="sldNum" sz="quarter" idx="12"/>
          </p:nvPr>
        </p:nvSpPr>
        <p:spPr/>
        <p:txBody>
          <a:bodyPr/>
          <a:lstStyle/>
          <a:p>
            <a:fld id="{3C0543E3-022F-49C3-A63F-78E4C461AA64}" type="slidenum">
              <a:rPr lang="it-IT" smtClean="0"/>
              <a:pPr/>
              <a:t>53</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04664"/>
            <a:ext cx="7772400" cy="6120680"/>
          </a:xfrm>
        </p:spPr>
        <p:txBody>
          <a:bodyPr/>
          <a:lstStyle/>
          <a:p>
            <a:pPr algn="just">
              <a:buNone/>
            </a:pPr>
            <a:r>
              <a:rPr lang="it-IT" dirty="0"/>
              <a:t>e</a:t>
            </a:r>
            <a:r>
              <a:rPr lang="it-IT" dirty="0" smtClean="0"/>
              <a:t>d alla difesa nazionale passano dal demanio pubblico al patrimonio dello Stato.</a:t>
            </a:r>
          </a:p>
          <a:p>
            <a:pPr algn="just">
              <a:buNone/>
            </a:pPr>
            <a:r>
              <a:rPr lang="it-IT" dirty="0" smtClean="0"/>
              <a:t>430. I beni del demanio pubblico sono per loro natura inalienabili; quelle del patrimonio dello Stato non si possono alienare che in conformità delle leggi che li riguardano.</a:t>
            </a:r>
          </a:p>
          <a:p>
            <a:pPr algn="just">
              <a:buNone/>
            </a:pPr>
            <a:r>
              <a:rPr lang="it-IT" dirty="0" smtClean="0"/>
              <a:t>431. Le miniere e le saline sono regolate da leggi speciali.</a:t>
            </a:r>
          </a:p>
          <a:p>
            <a:pPr algn="just">
              <a:buNone/>
            </a:pPr>
            <a:r>
              <a:rPr lang="it-IT" dirty="0" smtClean="0"/>
              <a:t>432.I beni delle provincie e dei comuni si distinguono in beni di uso pubblico e in beni patrimoniali. </a:t>
            </a:r>
            <a:endParaRPr lang="it-IT" dirty="0"/>
          </a:p>
        </p:txBody>
      </p:sp>
      <p:sp>
        <p:nvSpPr>
          <p:cNvPr id="4" name="Slide Number Placeholder 3"/>
          <p:cNvSpPr>
            <a:spLocks noGrp="1"/>
          </p:cNvSpPr>
          <p:nvPr>
            <p:ph type="sldNum" sz="quarter" idx="12"/>
          </p:nvPr>
        </p:nvSpPr>
        <p:spPr/>
        <p:txBody>
          <a:bodyPr/>
          <a:lstStyle/>
          <a:p>
            <a:fld id="{3C0543E3-022F-49C3-A63F-78E4C461AA64}" type="slidenum">
              <a:rPr lang="it-IT" smtClean="0"/>
              <a:pPr/>
              <a:t>54</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04664"/>
            <a:ext cx="7772400" cy="6120680"/>
          </a:xfrm>
        </p:spPr>
        <p:txBody>
          <a:bodyPr/>
          <a:lstStyle/>
          <a:p>
            <a:pPr algn="just">
              <a:buNone/>
            </a:pPr>
            <a:r>
              <a:rPr lang="it-IT" smtClean="0"/>
              <a:t>La destinazione, il modo e le condizioni dell’uso pubblico, e le forme di amministrazione e di alienazione dei beni patrimoniali sono detrminate da leggi speciali.</a:t>
            </a:r>
          </a:p>
          <a:p>
            <a:pPr algn="just">
              <a:buNone/>
            </a:pPr>
            <a:r>
              <a:rPr lang="it-IT" smtClean="0"/>
              <a:t>433. I beni degli istituti civili od ecclesiastici e degli altri corpi morali appartengono ai medesimi, in quanto le leggi del regno riconoscano in essi la capacità  di acquistare e di possedere.</a:t>
            </a:r>
          </a:p>
          <a:p>
            <a:pPr algn="just">
              <a:buNone/>
            </a:pPr>
            <a:r>
              <a:rPr lang="it-IT" smtClean="0"/>
              <a:t>434. I beni degli istituti ecclesiatsici sono soggetti alle leggi civili e non si possono </a:t>
            </a:r>
            <a:endParaRPr lang="it-IT"/>
          </a:p>
        </p:txBody>
      </p:sp>
      <p:sp>
        <p:nvSpPr>
          <p:cNvPr id="4" name="Slide Number Placeholder 3"/>
          <p:cNvSpPr>
            <a:spLocks noGrp="1"/>
          </p:cNvSpPr>
          <p:nvPr>
            <p:ph type="sldNum" sz="quarter" idx="12"/>
          </p:nvPr>
        </p:nvSpPr>
        <p:spPr/>
        <p:txBody>
          <a:bodyPr/>
          <a:lstStyle/>
          <a:p>
            <a:fld id="{3C0543E3-022F-49C3-A63F-78E4C461AA64}" type="slidenum">
              <a:rPr lang="it-IT" smtClean="0"/>
              <a:pPr/>
              <a:t>55</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60648"/>
            <a:ext cx="7772400" cy="6192688"/>
          </a:xfrm>
        </p:spPr>
        <p:txBody>
          <a:bodyPr/>
          <a:lstStyle/>
          <a:p>
            <a:pPr>
              <a:buNone/>
            </a:pPr>
            <a:r>
              <a:rPr lang="it-IT" smtClean="0"/>
              <a:t>alienare senza l’autorizzazione del governo.</a:t>
            </a:r>
          </a:p>
          <a:p>
            <a:pPr algn="just">
              <a:buNone/>
            </a:pPr>
            <a:r>
              <a:rPr lang="it-IT" smtClean="0"/>
              <a:t>435. I beni non indicati nei precedenti articoli appartengono ai privati.</a:t>
            </a:r>
          </a:p>
          <a:p>
            <a:pPr algn="ctr">
              <a:buNone/>
            </a:pPr>
            <a:r>
              <a:rPr lang="it-IT" b="1" smtClean="0"/>
              <a:t>Dati positivi</a:t>
            </a:r>
            <a:r>
              <a:rPr lang="it-IT" smtClean="0"/>
              <a:t>:</a:t>
            </a:r>
          </a:p>
          <a:p>
            <a:pPr algn="just">
              <a:buNone/>
            </a:pPr>
            <a:r>
              <a:rPr lang="it-IT" smtClean="0"/>
              <a:t>due regimi →  demanio e patrimonio</a:t>
            </a:r>
          </a:p>
          <a:p>
            <a:pPr algn="just">
              <a:buNone/>
            </a:pPr>
            <a:r>
              <a:rPr lang="it-IT" smtClean="0"/>
              <a:t>beni del demanio = inalienabilità assoluta per loro natura </a:t>
            </a:r>
          </a:p>
          <a:p>
            <a:pPr algn="just">
              <a:buNone/>
            </a:pPr>
            <a:r>
              <a:rPr lang="it-IT" smtClean="0"/>
              <a:t>quali sono? C’è elencazione non tassativa, ma per tipi → intepretazione analogica;</a:t>
            </a:r>
          </a:p>
          <a:p>
            <a:pPr algn="just">
              <a:buNone/>
            </a:pPr>
            <a:r>
              <a:rPr lang="it-IT" smtClean="0"/>
              <a:t>Tutti gli altri → patrimonio → regime secondo leggi speciali</a:t>
            </a:r>
          </a:p>
        </p:txBody>
      </p:sp>
      <p:sp>
        <p:nvSpPr>
          <p:cNvPr id="4" name="Slide Number Placeholder 3"/>
          <p:cNvSpPr>
            <a:spLocks noGrp="1"/>
          </p:cNvSpPr>
          <p:nvPr>
            <p:ph type="sldNum" sz="quarter" idx="12"/>
          </p:nvPr>
        </p:nvSpPr>
        <p:spPr/>
        <p:txBody>
          <a:bodyPr/>
          <a:lstStyle/>
          <a:p>
            <a:fld id="{3C0543E3-022F-49C3-A63F-78E4C461AA64}" type="slidenum">
              <a:rPr lang="it-IT" smtClean="0"/>
              <a:pPr/>
              <a:t>56</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32656"/>
            <a:ext cx="7772400" cy="6048672"/>
          </a:xfrm>
        </p:spPr>
        <p:txBody>
          <a:bodyPr/>
          <a:lstStyle/>
          <a:p>
            <a:pPr>
              <a:buNone/>
            </a:pPr>
            <a:r>
              <a:rPr lang="it-IT" smtClean="0"/>
              <a:t>Elenco: beni immobili naturali, ma anche artificiali.</a:t>
            </a:r>
          </a:p>
          <a:p>
            <a:pPr>
              <a:buNone/>
            </a:pPr>
            <a:r>
              <a:rPr lang="it-IT" smtClean="0"/>
              <a:t>Che cosa determina la demanialità ?</a:t>
            </a:r>
          </a:p>
          <a:p>
            <a:pPr algn="just">
              <a:buNone/>
            </a:pPr>
            <a:r>
              <a:rPr lang="it-IT" sz="3600" smtClean="0"/>
              <a:t>Lo si deduce </a:t>
            </a:r>
            <a:r>
              <a:rPr lang="it-IT" sz="3600" i="1" smtClean="0"/>
              <a:t>a contrario </a:t>
            </a:r>
            <a:r>
              <a:rPr lang="it-IT" sz="3600" smtClean="0"/>
              <a:t>dall’art.429: i terreni delle fortificazioni .</a:t>
            </a:r>
            <a:r>
              <a:rPr lang="it-IT" sz="3600" b="1" smtClean="0"/>
              <a:t>..che più non abbiano tale destinazione e ...gli altri beni che cessino di essere destinati all’uso pubblico e difesa nazionale</a:t>
            </a:r>
            <a:r>
              <a:rPr lang="it-IT" sz="3600" smtClean="0"/>
              <a:t>, passano dal demanio pubblico al patrimonio.</a:t>
            </a:r>
            <a:endParaRPr lang="it-IT" sz="3600"/>
          </a:p>
        </p:txBody>
      </p:sp>
      <p:sp>
        <p:nvSpPr>
          <p:cNvPr id="4" name="Slide Number Placeholder 3"/>
          <p:cNvSpPr>
            <a:spLocks noGrp="1"/>
          </p:cNvSpPr>
          <p:nvPr>
            <p:ph type="sldNum" sz="quarter" idx="12"/>
          </p:nvPr>
        </p:nvSpPr>
        <p:spPr/>
        <p:txBody>
          <a:bodyPr/>
          <a:lstStyle/>
          <a:p>
            <a:fld id="{3C0543E3-022F-49C3-A63F-78E4C461AA64}" type="slidenum">
              <a:rPr lang="it-IT" smtClean="0"/>
              <a:pPr/>
              <a:t>57</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60648"/>
            <a:ext cx="7772400" cy="6192688"/>
          </a:xfrm>
        </p:spPr>
        <p:txBody>
          <a:bodyPr/>
          <a:lstStyle/>
          <a:p>
            <a:pPr algn="just">
              <a:buNone/>
            </a:pPr>
            <a:r>
              <a:rPr lang="it-IT" sz="3600" smtClean="0"/>
              <a:t>Demanialità → destinazione a uso pubblico o difesa nazionale </a:t>
            </a:r>
          </a:p>
          <a:p>
            <a:pPr algn="just">
              <a:buNone/>
            </a:pPr>
            <a:r>
              <a:rPr lang="it-IT" sz="3600" smtClean="0"/>
              <a:t>Caratteri essenziali e comuni ai beni demaniali (Giucciardi):</a:t>
            </a:r>
          </a:p>
          <a:p>
            <a:pPr algn="just">
              <a:buNone/>
            </a:pPr>
            <a:r>
              <a:rPr lang="it-IT" sz="3600" smtClean="0"/>
              <a:t>immobili</a:t>
            </a:r>
          </a:p>
          <a:p>
            <a:pPr algn="just">
              <a:buNone/>
            </a:pPr>
            <a:r>
              <a:rPr lang="it-IT" sz="3600" smtClean="0"/>
              <a:t>appartenenza a ente territoriale → esclusivo titolare potere coercizione su tutti coloro che possono usarli → esclude i privati </a:t>
            </a:r>
          </a:p>
          <a:p>
            <a:pPr algn="just">
              <a:buNone/>
            </a:pPr>
            <a:endParaRPr lang="it-IT" smtClean="0"/>
          </a:p>
        </p:txBody>
      </p:sp>
      <p:sp>
        <p:nvSpPr>
          <p:cNvPr id="4" name="Slide Number Placeholder 3"/>
          <p:cNvSpPr>
            <a:spLocks noGrp="1"/>
          </p:cNvSpPr>
          <p:nvPr>
            <p:ph type="sldNum" sz="quarter" idx="12"/>
          </p:nvPr>
        </p:nvSpPr>
        <p:spPr/>
        <p:txBody>
          <a:bodyPr/>
          <a:lstStyle/>
          <a:p>
            <a:fld id="{3C0543E3-022F-49C3-A63F-78E4C461AA64}" type="slidenum">
              <a:rPr lang="it-IT" smtClean="0"/>
              <a:pPr/>
              <a:t>58</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32656"/>
            <a:ext cx="7772400" cy="6192688"/>
          </a:xfrm>
        </p:spPr>
        <p:txBody>
          <a:bodyPr/>
          <a:lstStyle/>
          <a:p>
            <a:pPr algn="just">
              <a:buNone/>
            </a:pPr>
            <a:r>
              <a:rPr lang="it-IT" sz="3600" smtClean="0"/>
              <a:t>destinazione a funzione esclusiva dell’ente</a:t>
            </a:r>
            <a:r>
              <a:rPr lang="it-IT" smtClean="0"/>
              <a:t> → in assenza di funzione esclusiva dell’ente il bene perde il carattere della demanialità. Es. ferrovie e telefoni possono essere gestiti da Stato e imprese; strade, acqua, fortificazioni, incompatibili con gestione imprenditoriale </a:t>
            </a:r>
            <a:r>
              <a:rPr lang="it-IT" sz="3600" smtClean="0"/>
              <a:t>→ necessaria appartenza allo Stato perchè solo lo Stato può perseguire i connessi interessi (nozione storica);</a:t>
            </a:r>
          </a:p>
        </p:txBody>
      </p:sp>
      <p:sp>
        <p:nvSpPr>
          <p:cNvPr id="4" name="Slide Number Placeholder 3"/>
          <p:cNvSpPr>
            <a:spLocks noGrp="1"/>
          </p:cNvSpPr>
          <p:nvPr>
            <p:ph type="sldNum" sz="quarter" idx="12"/>
          </p:nvPr>
        </p:nvSpPr>
        <p:spPr/>
        <p:txBody>
          <a:bodyPr/>
          <a:lstStyle/>
          <a:p>
            <a:fld id="{3C0543E3-022F-49C3-A63F-78E4C461AA64}" type="slidenum">
              <a:rPr lang="it-IT" smtClean="0"/>
              <a:pPr/>
              <a:t>59</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04664"/>
            <a:ext cx="7772400" cy="5904656"/>
          </a:xfrm>
        </p:spPr>
        <p:txBody>
          <a:bodyPr/>
          <a:lstStyle/>
          <a:p>
            <a:pPr algn="just"/>
            <a:r>
              <a:rPr lang="it-IT" dirty="0" smtClean="0"/>
              <a:t>Lo Stato ha </a:t>
            </a:r>
            <a:r>
              <a:rPr lang="it-IT" b="1" dirty="0" smtClean="0"/>
              <a:t>solo il compito di fornire i servizi essenziali o minimi </a:t>
            </a:r>
            <a:r>
              <a:rPr lang="it-IT" dirty="0" smtClean="0">
                <a:latin typeface="Times New Roman"/>
                <a:cs typeface="Times New Roman"/>
              </a:rPr>
              <a:t>→ in questi termini si giustifica pagamento delle imposte;</a:t>
            </a:r>
          </a:p>
          <a:p>
            <a:pPr algn="just"/>
            <a:r>
              <a:rPr lang="it-IT" b="1" dirty="0" smtClean="0">
                <a:latin typeface="Times New Roman"/>
                <a:cs typeface="Times New Roman"/>
              </a:rPr>
              <a:t>Questione sociale e Marx </a:t>
            </a:r>
            <a:r>
              <a:rPr lang="it-IT" dirty="0" smtClean="0">
                <a:cs typeface="Times New Roman"/>
              </a:rPr>
              <a:t>→ Il capitalismo non è naturale; è frutto della vittoria politica e militare di una classe su un’altra → il plusvalore è ingiustamente appropriato dai capitalisti che lo accumulano – Stato borghese è mera sovrastruttura di potere oppressiva → ergo lo Stato collettivista</a:t>
            </a:r>
            <a:endParaRPr lang="it-IT"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C0543E3-022F-49C3-A63F-78E4C461AA64}" type="slidenum">
              <a:rPr lang="it-IT" smtClean="0"/>
              <a:pPr/>
              <a:t>6</a:t>
            </a:fld>
            <a:endParaRPr lang="it-IT"/>
          </a:p>
        </p:txBody>
      </p:sp>
    </p:spTree>
  </p:cSld>
  <p:clrMapOvr>
    <a:masterClrMapping/>
  </p:clrMapOvr>
  <p:transition>
    <p:wipe dir="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32656"/>
            <a:ext cx="7772400" cy="6192688"/>
          </a:xfrm>
        </p:spPr>
        <p:txBody>
          <a:bodyPr/>
          <a:lstStyle/>
          <a:p>
            <a:pPr>
              <a:buNone/>
            </a:pPr>
            <a:r>
              <a:rPr lang="it-IT" sz="3600" dirty="0" err="1" smtClean="0"/>
              <a:t>necessarietà</a:t>
            </a:r>
            <a:r>
              <a:rPr lang="it-IT" sz="3600" dirty="0" smtClean="0"/>
              <a:t> del bene per la funzione.</a:t>
            </a:r>
          </a:p>
          <a:p>
            <a:pPr algn="just">
              <a:buNone/>
            </a:pPr>
            <a:r>
              <a:rPr lang="it-IT" sz="3600" dirty="0" smtClean="0"/>
              <a:t> Regime della incommerciabilità perché sono necessari a funzione esclusiva dello Stato; fintantoché legge attribuisce allo Stato funzione esclusiva realizzabile con il bene esso è demaniale.</a:t>
            </a:r>
          </a:p>
          <a:p>
            <a:pPr algn="just">
              <a:buNone/>
            </a:pPr>
            <a:r>
              <a:rPr lang="it-IT" sz="3600" dirty="0" smtClean="0"/>
              <a:t>Es. Strada e polizia stradale (funzione pubblica esclusiva dell’ente, che non può essere di privati - all’epoca) </a:t>
            </a:r>
            <a:endParaRPr lang="it-IT" sz="3600" dirty="0"/>
          </a:p>
        </p:txBody>
      </p:sp>
      <p:sp>
        <p:nvSpPr>
          <p:cNvPr id="4" name="Slide Number Placeholder 3"/>
          <p:cNvSpPr>
            <a:spLocks noGrp="1"/>
          </p:cNvSpPr>
          <p:nvPr>
            <p:ph type="sldNum" sz="quarter" idx="12"/>
          </p:nvPr>
        </p:nvSpPr>
        <p:spPr/>
        <p:txBody>
          <a:bodyPr/>
          <a:lstStyle/>
          <a:p>
            <a:fld id="{3C0543E3-022F-49C3-A63F-78E4C461AA64}" type="slidenum">
              <a:rPr lang="it-IT" smtClean="0"/>
              <a:pPr/>
              <a:t>60</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04664"/>
            <a:ext cx="7772400" cy="5976664"/>
          </a:xfrm>
        </p:spPr>
        <p:txBody>
          <a:bodyPr/>
          <a:lstStyle/>
          <a:p>
            <a:pPr algn="just">
              <a:buNone/>
            </a:pPr>
            <a:r>
              <a:rPr lang="it-IT" dirty="0" smtClean="0"/>
              <a:t>E’ ammessa commerciabilità secondo regole diritto pubblico: demanio militare è assolutamente incommerciabile →la difesa è solo allo Stato; demanio stradale commerciabile tra enti territoriali →strada statale a provinciale (cambia la competenza del soggetto a esercitare la funzione);</a:t>
            </a:r>
          </a:p>
          <a:p>
            <a:pPr algn="just">
              <a:buNone/>
            </a:pPr>
            <a:r>
              <a:rPr lang="it-IT" dirty="0" smtClean="0"/>
              <a:t>In costanza dei requisiti, non c’è trasmissibilità, no prescrittibilità o usucapione, il possesso di altri non ha effetti</a:t>
            </a:r>
            <a:endParaRPr lang="it-IT" dirty="0"/>
          </a:p>
        </p:txBody>
      </p:sp>
      <p:sp>
        <p:nvSpPr>
          <p:cNvPr id="4" name="Slide Number Placeholder 3"/>
          <p:cNvSpPr>
            <a:spLocks noGrp="1"/>
          </p:cNvSpPr>
          <p:nvPr>
            <p:ph type="sldNum" sz="quarter" idx="12"/>
          </p:nvPr>
        </p:nvSpPr>
        <p:spPr/>
        <p:txBody>
          <a:bodyPr/>
          <a:lstStyle/>
          <a:p>
            <a:fld id="{3C0543E3-022F-49C3-A63F-78E4C461AA64}" type="slidenum">
              <a:rPr lang="it-IT" smtClean="0"/>
              <a:pPr/>
              <a:t>61</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8640"/>
            <a:ext cx="7772400" cy="6408712"/>
          </a:xfrm>
        </p:spPr>
        <p:txBody>
          <a:bodyPr/>
          <a:lstStyle/>
          <a:p>
            <a:pPr algn="ctr">
              <a:buNone/>
            </a:pPr>
            <a:r>
              <a:rPr lang="it-IT" dirty="0" smtClean="0"/>
              <a:t>Le diverse tipologie di usi beni demaniali  </a:t>
            </a:r>
          </a:p>
          <a:p>
            <a:pPr algn="just">
              <a:buNone/>
            </a:pPr>
            <a:r>
              <a:rPr lang="it-IT" dirty="0" smtClean="0"/>
              <a:t>Poiché appartengono allo Stato, è sempre esso che ne usa (quelli di uso pubblico </a:t>
            </a:r>
            <a:r>
              <a:rPr lang="it-IT" dirty="0" smtClean="0">
                <a:cs typeface="Times New Roman"/>
              </a:rPr>
              <a:t>indirettamente attraverso il godimento diretto dei cittadini )</a:t>
            </a:r>
            <a:r>
              <a:rPr lang="it-IT" dirty="0" smtClean="0"/>
              <a:t>:</a:t>
            </a:r>
          </a:p>
          <a:p>
            <a:pPr algn="just">
              <a:buNone/>
            </a:pPr>
            <a:r>
              <a:rPr lang="it-IT" dirty="0" smtClean="0"/>
              <a:t>Uso comune </a:t>
            </a:r>
            <a:r>
              <a:rPr lang="it-IT" dirty="0" smtClean="0">
                <a:latin typeface="Times New Roman"/>
                <a:cs typeface="Times New Roman"/>
              </a:rPr>
              <a:t>→ conforme alla destinazione generale del bene, uguale per tutti e senza previo assenso p.a. (circolazione libera su strade pubbliche)</a:t>
            </a:r>
          </a:p>
          <a:p>
            <a:pPr algn="just">
              <a:buNone/>
            </a:pPr>
            <a:r>
              <a:rPr lang="it-IT" dirty="0" smtClean="0">
                <a:latin typeface="Times New Roman"/>
                <a:cs typeface="Times New Roman"/>
              </a:rPr>
              <a:t>Uso speciale → conforme alla destinazione generale + altre facoltà assentite da </a:t>
            </a:r>
            <a:r>
              <a:rPr lang="it-IT" dirty="0" err="1" smtClean="0">
                <a:latin typeface="Times New Roman"/>
                <a:cs typeface="Times New Roman"/>
              </a:rPr>
              <a:t>Pa</a:t>
            </a:r>
            <a:r>
              <a:rPr lang="it-IT" dirty="0" smtClean="0">
                <a:latin typeface="Times New Roman"/>
                <a:cs typeface="Times New Roman"/>
              </a:rPr>
              <a:t> (circolazione veicoli fuori misura)</a:t>
            </a:r>
          </a:p>
          <a:p>
            <a:pPr algn="just">
              <a:buNone/>
            </a:pPr>
            <a:endParaRPr lang="it-IT" dirty="0"/>
          </a:p>
        </p:txBody>
      </p:sp>
      <p:sp>
        <p:nvSpPr>
          <p:cNvPr id="4" name="Slide Number Placeholder 3"/>
          <p:cNvSpPr>
            <a:spLocks noGrp="1"/>
          </p:cNvSpPr>
          <p:nvPr>
            <p:ph type="sldNum" sz="quarter" idx="12"/>
          </p:nvPr>
        </p:nvSpPr>
        <p:spPr/>
        <p:txBody>
          <a:bodyPr/>
          <a:lstStyle/>
          <a:p>
            <a:fld id="{3C0543E3-022F-49C3-A63F-78E4C461AA64}" type="slidenum">
              <a:rPr lang="it-IT" smtClean="0"/>
              <a:pPr/>
              <a:t>62</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8640"/>
            <a:ext cx="7772400" cy="6408712"/>
          </a:xfrm>
        </p:spPr>
        <p:txBody>
          <a:bodyPr/>
          <a:lstStyle/>
          <a:p>
            <a:pPr algn="just">
              <a:buNone/>
            </a:pPr>
            <a:r>
              <a:rPr lang="it-IT" smtClean="0"/>
              <a:t>Uso eccezionale: non conforme alla destinazione generale, deroga per il perseguimento di un pubblico scopo (concessione, es. derivazione di acque)</a:t>
            </a:r>
          </a:p>
          <a:p>
            <a:pPr algn="ctr">
              <a:buNone/>
            </a:pPr>
            <a:r>
              <a:rPr lang="it-IT" b="1" smtClean="0"/>
              <a:t>Distinzione tra usi e situazione giuridica dei singoli rispetto al bene </a:t>
            </a:r>
          </a:p>
          <a:p>
            <a:pPr>
              <a:buNone/>
            </a:pPr>
            <a:r>
              <a:rPr lang="it-IT" smtClean="0"/>
              <a:t> Uso comune  pubblico: a) diritto reale parziario su cosa altrui; b) mero interese civico; c) mera espressione di libertà ( ciò che non è vietato è permesso)</a:t>
            </a:r>
          </a:p>
          <a:p>
            <a:pPr>
              <a:buNone/>
            </a:pPr>
            <a:r>
              <a:rPr lang="it-IT" smtClean="0"/>
              <a:t>c) Nei confronti degli altri individui è d.soggettivo tutelabile in sede giudiziaria; </a:t>
            </a:r>
          </a:p>
          <a:p>
            <a:pPr algn="just">
              <a:buNone/>
            </a:pPr>
            <a:r>
              <a:rPr lang="it-IT" smtClean="0"/>
              <a:t>                          </a:t>
            </a:r>
          </a:p>
        </p:txBody>
      </p:sp>
      <p:sp>
        <p:nvSpPr>
          <p:cNvPr id="4" name="Slide Number Placeholder 3"/>
          <p:cNvSpPr>
            <a:spLocks noGrp="1"/>
          </p:cNvSpPr>
          <p:nvPr>
            <p:ph type="sldNum" sz="quarter" idx="12"/>
          </p:nvPr>
        </p:nvSpPr>
        <p:spPr/>
        <p:txBody>
          <a:bodyPr/>
          <a:lstStyle/>
          <a:p>
            <a:fld id="{3C0543E3-022F-49C3-A63F-78E4C461AA64}" type="slidenum">
              <a:rPr lang="it-IT" smtClean="0"/>
              <a:pPr/>
              <a:t>63</a:t>
            </a:fld>
            <a:endParaRPr lang="it-IT"/>
          </a:p>
        </p:txBody>
      </p:sp>
      <p:sp>
        <p:nvSpPr>
          <p:cNvPr id="5" name="Footer Placeholder 4"/>
          <p:cNvSpPr>
            <a:spLocks noGrp="1"/>
          </p:cNvSpPr>
          <p:nvPr>
            <p:ph type="ftr" sz="quarter" idx="11"/>
          </p:nvPr>
        </p:nvSpPr>
        <p:spPr>
          <a:xfrm>
            <a:off x="3124200" y="6525344"/>
            <a:ext cx="2895600" cy="180256"/>
          </a:xfrm>
        </p:spPr>
        <p:txBody>
          <a:bodyPr/>
          <a:lstStyle/>
          <a:p>
            <a:endParaRPr lang="it-IT"/>
          </a:p>
        </p:txBody>
      </p:sp>
    </p:spTree>
  </p:cSld>
  <p:clrMapOvr>
    <a:masterClrMapping/>
  </p:clrMapOvr>
  <p:transition>
    <p:wipe dir="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8640"/>
            <a:ext cx="7772400" cy="6408712"/>
          </a:xfrm>
        </p:spPr>
        <p:txBody>
          <a:bodyPr/>
          <a:lstStyle/>
          <a:p>
            <a:pPr algn="just">
              <a:buNone/>
            </a:pPr>
            <a:r>
              <a:rPr lang="it-IT" smtClean="0"/>
              <a:t>C) nei confronti della p.a. : interesse civico a che il bene sia destinato e mantenuto nell’interesse della collettività </a:t>
            </a:r>
            <a:r>
              <a:rPr lang="it-IT" smtClean="0">
                <a:latin typeface="Times New Roman"/>
                <a:cs typeface="Times New Roman"/>
              </a:rPr>
              <a:t>→ interesse non giuridicamente rilevante  in sede </a:t>
            </a:r>
            <a:r>
              <a:rPr lang="it-IT" smtClean="0">
                <a:cs typeface="Times New Roman"/>
              </a:rPr>
              <a:t>giudiziaria →solo in sede amm. o politica</a:t>
            </a:r>
          </a:p>
          <a:p>
            <a:pPr algn="just">
              <a:buNone/>
            </a:pPr>
            <a:r>
              <a:rPr lang="it-IT" smtClean="0">
                <a:cs typeface="Times New Roman"/>
              </a:rPr>
              <a:t>Se bene è attualmente destinato a uso pubblico, ogni atto singolare della P.a. che limiti tale uso è censurabile di fronte al g.a.</a:t>
            </a:r>
          </a:p>
          <a:p>
            <a:pPr algn="just">
              <a:buNone/>
            </a:pPr>
            <a:r>
              <a:rPr lang="it-IT" smtClean="0">
                <a:cs typeface="Times New Roman"/>
              </a:rPr>
              <a:t>Usi speciali </a:t>
            </a:r>
            <a:r>
              <a:rPr lang="it-IT" smtClean="0">
                <a:latin typeface="Times New Roman"/>
                <a:cs typeface="Times New Roman"/>
              </a:rPr>
              <a:t>↔ autorizzazioni → interresse legittimo </a:t>
            </a:r>
            <a:r>
              <a:rPr lang="it-IT" smtClean="0">
                <a:cs typeface="Times New Roman"/>
              </a:rPr>
              <a:t>→ g.a.</a:t>
            </a:r>
          </a:p>
          <a:p>
            <a:pPr algn="just">
              <a:buNone/>
            </a:pPr>
            <a:r>
              <a:rPr lang="it-IT" smtClean="0">
                <a:cs typeface="Times New Roman"/>
              </a:rPr>
              <a:t>Usi eccezionali ↔concessioni → al privato anche poteri di rilievo pubblico </a:t>
            </a:r>
            <a:endParaRPr lang="it-IT"/>
          </a:p>
        </p:txBody>
      </p:sp>
      <p:sp>
        <p:nvSpPr>
          <p:cNvPr id="4" name="Slide Number Placeholder 3"/>
          <p:cNvSpPr>
            <a:spLocks noGrp="1"/>
          </p:cNvSpPr>
          <p:nvPr>
            <p:ph type="sldNum" sz="quarter" idx="12"/>
          </p:nvPr>
        </p:nvSpPr>
        <p:spPr/>
        <p:txBody>
          <a:bodyPr/>
          <a:lstStyle/>
          <a:p>
            <a:fld id="{3C0543E3-022F-49C3-A63F-78E4C461AA64}" type="slidenum">
              <a:rPr lang="it-IT" smtClean="0"/>
              <a:pPr/>
              <a:t>64</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8640"/>
            <a:ext cx="7772400" cy="6408712"/>
          </a:xfrm>
        </p:spPr>
        <p:txBody>
          <a:bodyPr/>
          <a:lstStyle/>
          <a:p>
            <a:pPr algn="just">
              <a:buNone/>
            </a:pPr>
            <a:r>
              <a:rPr lang="it-IT" dirty="0" smtClean="0"/>
              <a:t>Es. concessione di derivazione acque pubbliche per generazione energia </a:t>
            </a:r>
            <a:r>
              <a:rPr lang="it-IT" dirty="0" smtClean="0">
                <a:cs typeface="Times New Roman"/>
              </a:rPr>
              <a:t>→ dichiarazione di pubblica utilità delle opere necessarie → concedente conserva poteri nei confronti del concessionario per tutta la durata del rapporto.</a:t>
            </a:r>
          </a:p>
          <a:p>
            <a:pPr algn="just">
              <a:buNone/>
            </a:pPr>
            <a:r>
              <a:rPr lang="it-IT" dirty="0" smtClean="0">
                <a:cs typeface="Times New Roman"/>
              </a:rPr>
              <a:t>Va notato che tale classificazione degli usi non è del tutto razionale: specie la categoria degli usi eccezionali → l’evoluzione tecnica comporta che i beni in questione tendono ad avere naturalmente destinazioni imprenditoriali oppure occorre controllare la loro esauribilità. </a:t>
            </a:r>
            <a:endParaRPr lang="it-IT" dirty="0"/>
          </a:p>
        </p:txBody>
      </p:sp>
      <p:sp>
        <p:nvSpPr>
          <p:cNvPr id="4" name="Slide Number Placeholder 3"/>
          <p:cNvSpPr>
            <a:spLocks noGrp="1"/>
          </p:cNvSpPr>
          <p:nvPr>
            <p:ph type="sldNum" sz="quarter" idx="12"/>
          </p:nvPr>
        </p:nvSpPr>
        <p:spPr/>
        <p:txBody>
          <a:bodyPr/>
          <a:lstStyle/>
          <a:p>
            <a:fld id="{3C0543E3-022F-49C3-A63F-78E4C461AA64}" type="slidenum">
              <a:rPr lang="it-IT" smtClean="0"/>
              <a:pPr/>
              <a:t>65</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8640"/>
            <a:ext cx="7772400" cy="6408712"/>
          </a:xfrm>
        </p:spPr>
        <p:txBody>
          <a:bodyPr/>
          <a:lstStyle/>
          <a:p>
            <a:pPr algn="just">
              <a:buNone/>
            </a:pPr>
            <a:r>
              <a:rPr lang="it-IT" dirty="0" smtClean="0"/>
              <a:t>Circolazione: fintantoché  permangono i requisiti, è sottratto alla circolazione</a:t>
            </a:r>
            <a:r>
              <a:rPr lang="it-IT" dirty="0" smtClean="0">
                <a:cs typeface="Times New Roman"/>
              </a:rPr>
              <a:t> → indisponibilità  assoluta</a:t>
            </a:r>
          </a:p>
          <a:p>
            <a:pPr algn="just">
              <a:buNone/>
            </a:pPr>
            <a:r>
              <a:rPr lang="it-IT" dirty="0" smtClean="0">
                <a:cs typeface="Times New Roman"/>
              </a:rPr>
              <a:t>Anche la proprietà pubblica impone responsabilità: per atto legittimo (indennizzi per espropriazioni e occupazioni disposte per sistemare beni pubblici); per atto illegittimo → danni arrecati a terzi da cattiva manutenzione del bene = diritti dei terzi non affievoliti alla salute e alla integrità fisica e dei propri beni </a:t>
            </a:r>
            <a:endParaRPr lang="it-IT" dirty="0"/>
          </a:p>
        </p:txBody>
      </p:sp>
      <p:sp>
        <p:nvSpPr>
          <p:cNvPr id="4" name="Slide Number Placeholder 3"/>
          <p:cNvSpPr>
            <a:spLocks noGrp="1"/>
          </p:cNvSpPr>
          <p:nvPr>
            <p:ph type="sldNum" sz="quarter" idx="12"/>
          </p:nvPr>
        </p:nvSpPr>
        <p:spPr/>
        <p:txBody>
          <a:bodyPr/>
          <a:lstStyle/>
          <a:p>
            <a:fld id="{3C0543E3-022F-49C3-A63F-78E4C461AA64}" type="slidenum">
              <a:rPr lang="it-IT" smtClean="0"/>
              <a:pPr/>
              <a:t>66</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8640"/>
            <a:ext cx="7772400" cy="6408712"/>
          </a:xfrm>
        </p:spPr>
        <p:txBody>
          <a:bodyPr/>
          <a:lstStyle/>
          <a:p>
            <a:pPr algn="just">
              <a:buNone/>
            </a:pPr>
            <a:r>
              <a:rPr lang="it-IT" sz="3600" dirty="0" smtClean="0"/>
              <a:t>Restano di mero fatto gli interessi ad una migliore gestione del bene demaniale </a:t>
            </a:r>
          </a:p>
          <a:p>
            <a:pPr algn="ctr">
              <a:buNone/>
            </a:pPr>
            <a:r>
              <a:rPr lang="it-IT" sz="3600" dirty="0" smtClean="0"/>
              <a:t>Tutela del bene demaniale: </a:t>
            </a:r>
          </a:p>
          <a:p>
            <a:pPr algn="just">
              <a:buNone/>
            </a:pPr>
            <a:r>
              <a:rPr lang="it-IT" sz="3600" dirty="0" smtClean="0"/>
              <a:t>Amministrativa – autotutela esecutiva (delimitazione; riduzione in pristino, eventualmente con esecuzione d’ufficio e in danno del responsabile per abuso, molestia e usurpazione;</a:t>
            </a:r>
          </a:p>
          <a:p>
            <a:pPr algn="just">
              <a:buNone/>
            </a:pPr>
            <a:r>
              <a:rPr lang="it-IT" sz="3600" dirty="0" smtClean="0"/>
              <a:t>Azioni a difesa della proprietà privata (il demanio come specie di proprietà)</a:t>
            </a:r>
            <a:endParaRPr lang="it-IT" sz="3600" dirty="0"/>
          </a:p>
        </p:txBody>
      </p:sp>
      <p:sp>
        <p:nvSpPr>
          <p:cNvPr id="4" name="Slide Number Placeholder 3"/>
          <p:cNvSpPr>
            <a:spLocks noGrp="1"/>
          </p:cNvSpPr>
          <p:nvPr>
            <p:ph type="sldNum" sz="quarter" idx="12"/>
          </p:nvPr>
        </p:nvSpPr>
        <p:spPr/>
        <p:txBody>
          <a:bodyPr/>
          <a:lstStyle/>
          <a:p>
            <a:fld id="{3C0543E3-022F-49C3-A63F-78E4C461AA64}" type="slidenum">
              <a:rPr lang="it-IT" smtClean="0"/>
              <a:pPr/>
              <a:t>67</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8640"/>
            <a:ext cx="7772400" cy="6408712"/>
          </a:xfrm>
        </p:spPr>
        <p:txBody>
          <a:bodyPr/>
          <a:lstStyle/>
          <a:p>
            <a:pPr algn="ctr">
              <a:buNone/>
            </a:pPr>
            <a:r>
              <a:rPr lang="it-IT" dirty="0" smtClean="0"/>
              <a:t>Tutela del bene demaniale: </a:t>
            </a:r>
          </a:p>
          <a:p>
            <a:pPr algn="just">
              <a:buNone/>
            </a:pPr>
            <a:r>
              <a:rPr lang="it-IT" dirty="0" smtClean="0"/>
              <a:t>Azioni a difesa della proprietà privata (il demanio come specie di proprietà): ammissibili, di fatto non utilizzabili o meno efficaci.</a:t>
            </a:r>
          </a:p>
          <a:p>
            <a:pPr algn="just">
              <a:buNone/>
            </a:pPr>
            <a:r>
              <a:rPr lang="it-IT" dirty="0" smtClean="0"/>
              <a:t>Es. rivendicazione presuppone un proprietario non possessore che agisce nei confronti di un possessore (ma possesso di terzi sui beni demaniali non ha alcun effetto)</a:t>
            </a:r>
          </a:p>
          <a:p>
            <a:pPr algn="just">
              <a:buNone/>
            </a:pPr>
            <a:r>
              <a:rPr lang="it-IT" dirty="0" smtClean="0"/>
              <a:t>Si azione negatoria contro comportamen</a:t>
            </a:r>
            <a:r>
              <a:rPr lang="it-IT" sz="3600" dirty="0" smtClean="0"/>
              <a:t>to di terzi che vantano diritti parziari </a:t>
            </a:r>
            <a:endParaRPr lang="it-IT" sz="3600" dirty="0"/>
          </a:p>
        </p:txBody>
      </p:sp>
      <p:sp>
        <p:nvSpPr>
          <p:cNvPr id="4" name="Slide Number Placeholder 3"/>
          <p:cNvSpPr>
            <a:spLocks noGrp="1"/>
          </p:cNvSpPr>
          <p:nvPr>
            <p:ph type="sldNum" sz="quarter" idx="12"/>
          </p:nvPr>
        </p:nvSpPr>
        <p:spPr/>
        <p:txBody>
          <a:bodyPr/>
          <a:lstStyle/>
          <a:p>
            <a:fld id="{3C0543E3-022F-49C3-A63F-78E4C461AA64}" type="slidenum">
              <a:rPr lang="it-IT" smtClean="0"/>
              <a:pPr/>
              <a:t>68</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8640"/>
            <a:ext cx="7772400" cy="6408712"/>
          </a:xfrm>
        </p:spPr>
        <p:txBody>
          <a:bodyPr/>
          <a:lstStyle/>
          <a:p>
            <a:pPr algn="just">
              <a:buNone/>
            </a:pPr>
            <a:r>
              <a:rPr lang="it-IT" sz="4000" dirty="0" smtClean="0"/>
              <a:t>Si azione negatoria contro comportamento di terzi che vantano diritti parziari (il terzo deve provare il proprio diritto; lo Stato la demanialità, elenchi presunzione semplice)</a:t>
            </a:r>
          </a:p>
          <a:p>
            <a:pPr algn="just">
              <a:buNone/>
            </a:pPr>
            <a:r>
              <a:rPr lang="it-IT" sz="4000" dirty="0" smtClean="0"/>
              <a:t>Si a regolamento di confini </a:t>
            </a:r>
          </a:p>
          <a:p>
            <a:pPr algn="just">
              <a:buNone/>
            </a:pPr>
            <a:r>
              <a:rPr lang="it-IT" sz="4000" dirty="0" smtClean="0"/>
              <a:t>No ad azioni possessorie, salvo art.1145 c.c. </a:t>
            </a:r>
          </a:p>
          <a:p>
            <a:pPr algn="just">
              <a:buNone/>
            </a:pPr>
            <a:endParaRPr lang="it-IT" sz="3600" dirty="0"/>
          </a:p>
        </p:txBody>
      </p:sp>
      <p:sp>
        <p:nvSpPr>
          <p:cNvPr id="4" name="Slide Number Placeholder 3"/>
          <p:cNvSpPr>
            <a:spLocks noGrp="1"/>
          </p:cNvSpPr>
          <p:nvPr>
            <p:ph type="sldNum" sz="quarter" idx="12"/>
          </p:nvPr>
        </p:nvSpPr>
        <p:spPr/>
        <p:txBody>
          <a:bodyPr/>
          <a:lstStyle/>
          <a:p>
            <a:fld id="{3C0543E3-022F-49C3-A63F-78E4C461AA64}" type="slidenum">
              <a:rPr lang="it-IT" smtClean="0"/>
              <a:pPr/>
              <a:t>69</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32656"/>
            <a:ext cx="7772400" cy="5763344"/>
          </a:xfrm>
        </p:spPr>
        <p:txBody>
          <a:bodyPr/>
          <a:lstStyle/>
          <a:p>
            <a:pPr algn="just"/>
            <a:r>
              <a:rPr lang="it-IT" dirty="0" smtClean="0">
                <a:cs typeface="Times New Roman"/>
              </a:rPr>
              <a:t>E’ frutto delle contraddizioni dle capitalismo e deve essere strumento per realizzare un modo di produzione più equo sulla base della eliminazione della proprietà privata. </a:t>
            </a:r>
          </a:p>
          <a:p>
            <a:pPr algn="just"/>
            <a:r>
              <a:rPr lang="it-IT" dirty="0" smtClean="0">
                <a:cs typeface="Times New Roman"/>
              </a:rPr>
              <a:t>La proprietà pubblica totale dei mezzi di produzione è dello Stato, così come ad esso è riservata l’intera attività economica; programmazione pubblica; → sistema politico dittatoriale → inefficienza del sistema economico pubblico</a:t>
            </a:r>
            <a:endParaRPr lang="it-IT" dirty="0" smtClean="0"/>
          </a:p>
          <a:p>
            <a:endParaRPr lang="it-IT"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C0543E3-022F-49C3-A63F-78E4C461AA64}" type="slidenum">
              <a:rPr lang="it-IT" smtClean="0"/>
              <a:pPr/>
              <a:t>7</a:t>
            </a:fld>
            <a:endParaRPr lang="it-IT"/>
          </a:p>
        </p:txBody>
      </p:sp>
    </p:spTree>
  </p:cSld>
  <p:clrMapOvr>
    <a:masterClrMapping/>
  </p:clrMapOvr>
  <p:transition>
    <p:wipe dir="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8640"/>
            <a:ext cx="7772400" cy="6408712"/>
          </a:xfrm>
        </p:spPr>
        <p:txBody>
          <a:bodyPr/>
          <a:lstStyle/>
          <a:p>
            <a:pPr algn="ctr">
              <a:buNone/>
            </a:pPr>
            <a:r>
              <a:rPr lang="it-IT" sz="3600" dirty="0" smtClean="0"/>
              <a:t>INIZIO E CESSAZIONE DELLA DEMANIALITA’</a:t>
            </a:r>
          </a:p>
          <a:p>
            <a:pPr algn="just">
              <a:buNone/>
            </a:pPr>
            <a:r>
              <a:rPr lang="it-IT" sz="3600" dirty="0" smtClean="0"/>
              <a:t>Inizio: quando il bene acquista le caratteristiche (immobile; appartenenza ente territoriale; necessità per perseguimento funzione esclusiva dell’ente a cui lo stesso è stato destinato) diventa demaniale è fatto giuridico non rileva la volontà della </a:t>
            </a:r>
            <a:r>
              <a:rPr lang="it-IT" sz="3600" dirty="0" err="1" smtClean="0"/>
              <a:t>pa</a:t>
            </a:r>
            <a:endParaRPr lang="it-IT" sz="3600" dirty="0" smtClean="0"/>
          </a:p>
          <a:p>
            <a:pPr algn="just">
              <a:buNone/>
            </a:pPr>
            <a:r>
              <a:rPr lang="it-IT" sz="3600" dirty="0" smtClean="0"/>
              <a:t>Cessazione: quando vengono meno tali requisiti cessa la demanialità.</a:t>
            </a:r>
          </a:p>
          <a:p>
            <a:pPr algn="just">
              <a:buNone/>
            </a:pPr>
            <a:endParaRPr lang="it-IT" sz="3600" dirty="0"/>
          </a:p>
        </p:txBody>
      </p:sp>
      <p:sp>
        <p:nvSpPr>
          <p:cNvPr id="4" name="Slide Number Placeholder 3"/>
          <p:cNvSpPr>
            <a:spLocks noGrp="1"/>
          </p:cNvSpPr>
          <p:nvPr>
            <p:ph type="sldNum" sz="quarter" idx="12"/>
          </p:nvPr>
        </p:nvSpPr>
        <p:spPr/>
        <p:txBody>
          <a:bodyPr/>
          <a:lstStyle/>
          <a:p>
            <a:fld id="{3C0543E3-022F-49C3-A63F-78E4C461AA64}" type="slidenum">
              <a:rPr lang="it-IT" smtClean="0"/>
              <a:pPr/>
              <a:t>70</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8640"/>
            <a:ext cx="7772400" cy="6408712"/>
          </a:xfrm>
        </p:spPr>
        <p:txBody>
          <a:bodyPr/>
          <a:lstStyle/>
          <a:p>
            <a:pPr marL="742950" indent="-742950" algn="just">
              <a:buAutoNum type="alphaUcParenR"/>
            </a:pPr>
            <a:r>
              <a:rPr lang="it-IT" sz="3600" dirty="0" smtClean="0"/>
              <a:t>Beni demaniali naturali: la legge attribuisce direttamente la qualità demaniale ad alcuni beni individuati per le loro caratteristiche strutturali.</a:t>
            </a:r>
          </a:p>
          <a:p>
            <a:pPr marL="742950" indent="-742950" algn="just">
              <a:buAutoNum type="alphaUcParenR"/>
            </a:pPr>
            <a:r>
              <a:rPr lang="it-IT" sz="3600" dirty="0" smtClean="0"/>
              <a:t>Beni demaniali artificiali: finché bene conserva di fatto la sua destinazione a funzione pubblica o servizio pubblico è demanio: pa può disporre della funzione secondo il d. pubblico, la qualità del bene segue le sorti della destinazione.  </a:t>
            </a:r>
            <a:endParaRPr lang="it-IT" sz="3600" dirty="0"/>
          </a:p>
        </p:txBody>
      </p:sp>
      <p:sp>
        <p:nvSpPr>
          <p:cNvPr id="4" name="Slide Number Placeholder 3"/>
          <p:cNvSpPr>
            <a:spLocks noGrp="1"/>
          </p:cNvSpPr>
          <p:nvPr>
            <p:ph type="sldNum" sz="quarter" idx="12"/>
          </p:nvPr>
        </p:nvSpPr>
        <p:spPr/>
        <p:txBody>
          <a:bodyPr/>
          <a:lstStyle/>
          <a:p>
            <a:fld id="{3C0543E3-022F-49C3-A63F-78E4C461AA64}" type="slidenum">
              <a:rPr lang="it-IT" smtClean="0"/>
              <a:pPr/>
              <a:t>71</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8640"/>
            <a:ext cx="7772400" cy="6408712"/>
          </a:xfrm>
        </p:spPr>
        <p:txBody>
          <a:bodyPr/>
          <a:lstStyle/>
          <a:p>
            <a:pPr algn="ctr">
              <a:buNone/>
            </a:pPr>
            <a:r>
              <a:rPr lang="it-IT" sz="3600" dirty="0" smtClean="0"/>
              <a:t>Conclusioni beni pubblici nel c.c. del 1865</a:t>
            </a:r>
          </a:p>
          <a:p>
            <a:pPr algn="just">
              <a:buNone/>
            </a:pPr>
            <a:r>
              <a:rPr lang="it-IT" sz="3600" dirty="0" smtClean="0"/>
              <a:t>Sono beni in proprietà dello Stato o altri enti pubblici territoriali </a:t>
            </a:r>
            <a:r>
              <a:rPr lang="it-IT" sz="3600" dirty="0" smtClean="0">
                <a:latin typeface="Times New Roman"/>
                <a:cs typeface="Times New Roman"/>
              </a:rPr>
              <a:t>→ specie di proprietà che è genere (incommerciabilità e, a volte, di uso pubblico) </a:t>
            </a:r>
          </a:p>
          <a:p>
            <a:pPr algn="just">
              <a:buNone/>
            </a:pPr>
            <a:r>
              <a:rPr lang="it-IT" sz="3600" dirty="0" smtClean="0">
                <a:latin typeface="Times New Roman"/>
                <a:cs typeface="Times New Roman"/>
              </a:rPr>
              <a:t>Si perde ogni legame diretto tra beni in proprietà pubblica e individui: perdono rilievo le proprietà collettive;</a:t>
            </a:r>
            <a:endParaRPr lang="it-IT" sz="3600" dirty="0"/>
          </a:p>
        </p:txBody>
      </p:sp>
      <p:sp>
        <p:nvSpPr>
          <p:cNvPr id="4" name="Slide Number Placeholder 3"/>
          <p:cNvSpPr>
            <a:spLocks noGrp="1"/>
          </p:cNvSpPr>
          <p:nvPr>
            <p:ph type="sldNum" sz="quarter" idx="12"/>
          </p:nvPr>
        </p:nvSpPr>
        <p:spPr/>
        <p:txBody>
          <a:bodyPr/>
          <a:lstStyle/>
          <a:p>
            <a:fld id="{3C0543E3-022F-49C3-A63F-78E4C461AA64}" type="slidenum">
              <a:rPr lang="it-IT" smtClean="0"/>
              <a:pPr/>
              <a:t>72</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88640"/>
            <a:ext cx="7772400" cy="6408712"/>
          </a:xfrm>
        </p:spPr>
        <p:txBody>
          <a:bodyPr/>
          <a:lstStyle/>
          <a:p>
            <a:pPr algn="ctr">
              <a:buNone/>
            </a:pPr>
            <a:r>
              <a:rPr lang="it-IT" sz="3600" dirty="0" smtClean="0"/>
              <a:t>Conclusioni beni pubblici nel c.c. del 1865</a:t>
            </a:r>
          </a:p>
          <a:p>
            <a:pPr algn="just">
              <a:buNone/>
            </a:pPr>
            <a:r>
              <a:rPr lang="it-IT" sz="3600" dirty="0" smtClean="0">
                <a:latin typeface="Times New Roman"/>
                <a:cs typeface="Times New Roman"/>
              </a:rPr>
              <a:t> i singoli non hanno pretese g. tutelabili nei confronti di p.a. alla prestazione del bene da parte dello Stato e alla sua messa a disposizione dei singoli;</a:t>
            </a:r>
          </a:p>
          <a:p>
            <a:pPr algn="just">
              <a:buNone/>
            </a:pPr>
            <a:r>
              <a:rPr lang="it-IT" sz="3600" dirty="0" smtClean="0">
                <a:latin typeface="Times New Roman"/>
                <a:cs typeface="Times New Roman"/>
              </a:rPr>
              <a:t>Una volta destinato a uso pubblico, c’è tutela nei confronti della concessione di usi speciali o eccezionali; interesse legittimo</a:t>
            </a:r>
            <a:endParaRPr lang="it-IT" sz="3600" dirty="0"/>
          </a:p>
        </p:txBody>
      </p:sp>
      <p:sp>
        <p:nvSpPr>
          <p:cNvPr id="4" name="Slide Number Placeholder 3"/>
          <p:cNvSpPr>
            <a:spLocks noGrp="1"/>
          </p:cNvSpPr>
          <p:nvPr>
            <p:ph type="sldNum" sz="quarter" idx="12"/>
          </p:nvPr>
        </p:nvSpPr>
        <p:spPr/>
        <p:txBody>
          <a:bodyPr/>
          <a:lstStyle/>
          <a:p>
            <a:fld id="{3C0543E3-022F-49C3-A63F-78E4C461AA64}" type="slidenum">
              <a:rPr lang="it-IT" smtClean="0"/>
              <a:pPr/>
              <a:t>73</a:t>
            </a:fld>
            <a:endParaRPr lang="it-IT"/>
          </a:p>
        </p:txBody>
      </p:sp>
      <p:sp>
        <p:nvSpPr>
          <p:cNvPr id="5" name="Footer Placeholder 4"/>
          <p:cNvSpPr>
            <a:spLocks noGrp="1"/>
          </p:cNvSpPr>
          <p:nvPr>
            <p:ph type="ftr" sz="quarter" idx="11"/>
          </p:nvPr>
        </p:nvSpPr>
        <p:spPr/>
        <p:txBody>
          <a:bodyPr/>
          <a:lstStyle/>
          <a:p>
            <a:endParaRPr lang="it-IT"/>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04664"/>
            <a:ext cx="7772400" cy="5691336"/>
          </a:xfrm>
        </p:spPr>
        <p:txBody>
          <a:bodyPr/>
          <a:lstStyle/>
          <a:p>
            <a:r>
              <a:rPr lang="it-IT" sz="3600" dirty="0" smtClean="0"/>
              <a:t>Economia neoclassica di fine ‘800 affina i principi dell’economia classica. </a:t>
            </a:r>
          </a:p>
          <a:p>
            <a:pPr algn="just"/>
            <a:r>
              <a:rPr lang="it-IT" sz="3600" dirty="0" smtClean="0"/>
              <a:t>La crisi del ’29, New Deal e Roosevelt:  crisi grave del capitalismo </a:t>
            </a:r>
            <a:r>
              <a:rPr lang="it-IT" sz="3600" dirty="0" smtClean="0">
                <a:cs typeface="Times New Roman"/>
              </a:rPr>
              <a:t>→sovraproduzione; crollo dei prezzi →disoccupazione → incapacità di riavvio della produzione; → intervento pubblico: spese pubbliche maggiori; sostegno ai lavoratori (salari minimi); controlli pubblici sull’economia</a:t>
            </a:r>
            <a:endParaRPr lang="it-IT" sz="3600" dirty="0" smtClean="0"/>
          </a:p>
          <a:p>
            <a:pPr>
              <a:buNone/>
            </a:pPr>
            <a:endParaRPr lang="it-IT" dirty="0" smtClean="0"/>
          </a:p>
          <a:p>
            <a:pPr>
              <a:buNone/>
            </a:pPr>
            <a:endParaRPr lang="it-IT" dirty="0" smtClean="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C0543E3-022F-49C3-A63F-78E4C461AA64}" type="slidenum">
              <a:rPr lang="it-IT" smtClean="0"/>
              <a:pPr/>
              <a:t>8</a:t>
            </a:fld>
            <a:endParaRPr lang="it-IT"/>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32656"/>
            <a:ext cx="7772400" cy="6192688"/>
          </a:xfrm>
        </p:spPr>
        <p:txBody>
          <a:bodyPr/>
          <a:lstStyle/>
          <a:p>
            <a:pPr algn="just">
              <a:buNone/>
            </a:pPr>
            <a:r>
              <a:rPr lang="it-IT" b="1" dirty="0" smtClean="0"/>
              <a:t>Le teorie di Keynes</a:t>
            </a:r>
            <a:r>
              <a:rPr lang="it-IT" dirty="0" smtClean="0"/>
              <a:t>: spesa pubblica in deficit di bilancio (da finanziare con debito pubblico) da impiegare in investimenti </a:t>
            </a:r>
            <a:r>
              <a:rPr lang="it-IT" dirty="0" smtClean="0">
                <a:cs typeface="Times New Roman"/>
              </a:rPr>
              <a:t>→ </a:t>
            </a:r>
            <a:r>
              <a:rPr lang="it-IT" dirty="0" smtClean="0"/>
              <a:t>maggiore occupazione </a:t>
            </a:r>
            <a:r>
              <a:rPr lang="it-IT" dirty="0" smtClean="0">
                <a:cs typeface="Times New Roman"/>
              </a:rPr>
              <a:t>→ aumenta la domanda interna → aumento degli investimenti anche privati → aumento del PIL in misura tale da compensare l’aumento del debito pubblico (</a:t>
            </a:r>
            <a:r>
              <a:rPr lang="it-IT" dirty="0" smtClean="0"/>
              <a:t>moltiplicatore); e’ politica concepita per essere temporanea e incidere sulle situazioni di disoccupazione involontaria determinata da insufficiente domanda.  </a:t>
            </a:r>
          </a:p>
          <a:p>
            <a:endParaRPr lang="it-IT" dirty="0"/>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C0543E3-022F-49C3-A63F-78E4C461AA64}" type="slidenum">
              <a:rPr lang="it-IT" smtClean="0"/>
              <a:pPr/>
              <a:t>9</a:t>
            </a:fld>
            <a:endParaRPr lang="it-IT"/>
          </a:p>
        </p:txBody>
      </p:sp>
    </p:spTree>
  </p:cSld>
  <p:clrMapOvr>
    <a:masterClrMapping/>
  </p:clrMapOvr>
  <p:transition>
    <p:wipe dir="r"/>
  </p:transition>
</p:sld>
</file>

<file path=ppt/theme/theme1.xml><?xml version="1.0" encoding="utf-8"?>
<a:theme xmlns:a="http://schemas.openxmlformats.org/drawingml/2006/main" name="Arco">
  <a:themeElements>
    <a:clrScheme name="Arco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Arco">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2400" b="1" i="1"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sz="2400" b="1" i="1" u="none" strike="noStrike" cap="none" normalizeH="0" baseline="0" smtClean="0">
            <a:ln>
              <a:noFill/>
            </a:ln>
            <a:solidFill>
              <a:schemeClr val="tx1"/>
            </a:solidFill>
            <a:effectLst/>
            <a:latin typeface="Times New Roman" charset="0"/>
          </a:defRPr>
        </a:defPPr>
      </a:lstStyle>
    </a:lnDef>
  </a:objectDefaults>
  <a:extraClrSchemeLst>
    <a:extraClrScheme>
      <a:clrScheme name="Arco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Arco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Arco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Arco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Arco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D:\Programmi\Microsoft Office\Templates\Presentation Designs\Arco.pot</Template>
  <TotalTime>3690</TotalTime>
  <Words>4522</Words>
  <Application>Microsoft Office PowerPoint</Application>
  <PresentationFormat>On-screen Show (4:3)</PresentationFormat>
  <Paragraphs>309</Paragraphs>
  <Slides>73</Slides>
  <Notes>0</Notes>
  <HiddenSlides>0</HiddenSlides>
  <MMClips>0</MMClips>
  <ScaleCrop>false</ScaleCrop>
  <HeadingPairs>
    <vt:vector size="4" baseType="variant">
      <vt:variant>
        <vt:lpstr>Theme</vt:lpstr>
      </vt:variant>
      <vt:variant>
        <vt:i4>1</vt:i4>
      </vt:variant>
      <vt:variant>
        <vt:lpstr>Slide Titles</vt:lpstr>
      </vt:variant>
      <vt:variant>
        <vt:i4>73</vt:i4>
      </vt:variant>
    </vt:vector>
  </HeadingPairs>
  <TitlesOfParts>
    <vt:vector size="74" baseType="lpstr">
      <vt:lpstr>Arco</vt:lpstr>
      <vt:lpstr>Slide 1</vt:lpstr>
      <vt:lpstr>La logica del corso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vector>
  </TitlesOfParts>
  <Company>AGCM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Competition Advocacy, Regulation and Decentralization</dc:title>
  <dc:creator>Ermelinda SANTORU</dc:creator>
  <cp:lastModifiedBy>Sony</cp:lastModifiedBy>
  <cp:revision>381</cp:revision>
  <dcterms:created xsi:type="dcterms:W3CDTF">2002-09-13T13:51:50Z</dcterms:created>
  <dcterms:modified xsi:type="dcterms:W3CDTF">2015-02-25T09:35:13Z</dcterms:modified>
</cp:coreProperties>
</file>