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0"/>
  </p:notesMasterIdLst>
  <p:sldIdLst>
    <p:sldId id="294" r:id="rId2"/>
    <p:sldId id="256" r:id="rId3"/>
    <p:sldId id="266" r:id="rId4"/>
    <p:sldId id="267" r:id="rId5"/>
    <p:sldId id="268" r:id="rId6"/>
    <p:sldId id="269" r:id="rId7"/>
    <p:sldId id="271" r:id="rId8"/>
    <p:sldId id="270" r:id="rId9"/>
    <p:sldId id="272" r:id="rId10"/>
    <p:sldId id="265" r:id="rId11"/>
    <p:sldId id="264" r:id="rId12"/>
    <p:sldId id="274" r:id="rId13"/>
    <p:sldId id="273" r:id="rId14"/>
    <p:sldId id="258" r:id="rId15"/>
    <p:sldId id="259" r:id="rId16"/>
    <p:sldId id="260" r:id="rId17"/>
    <p:sldId id="261" r:id="rId18"/>
    <p:sldId id="275" r:id="rId19"/>
    <p:sldId id="262" r:id="rId20"/>
    <p:sldId id="263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  <p:sldId id="287" r:id="rId32"/>
    <p:sldId id="286" r:id="rId33"/>
    <p:sldId id="289" r:id="rId34"/>
    <p:sldId id="288" r:id="rId35"/>
    <p:sldId id="290" r:id="rId36"/>
    <p:sldId id="291" r:id="rId37"/>
    <p:sldId id="292" r:id="rId38"/>
    <p:sldId id="293" r:id="rId39"/>
  </p:sldIdLst>
  <p:sldSz cx="9144000" cy="6858000" type="screen4x3"/>
  <p:notesSz cx="6724650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E7CAC-28E2-4AD3-9AA6-91B49DE2BC63}" type="datetimeFigureOut">
              <a:rPr lang="it-IT" smtClean="0"/>
              <a:pPr/>
              <a:t>25/02/2015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183DA-ED6A-4FF6-9CB0-649B559EFC0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19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19E8-3936-44AF-BBCF-A87C389EC020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CAF6-22ED-42E1-A3D2-FC48788076F6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A23-030B-4B07-B1D3-12946A38D5C1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0D95-C5C7-4412-98B3-38047E2E3538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0E8F7-A1F0-4738-8280-90C9AB3AEE46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8DEE-FE6D-4894-A746-FF6B33B74777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1462-CB99-4FDA-98A7-0737B7128198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5715-64DE-468E-8080-36C9E8A75940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D128-B6E8-4BE8-900F-380071B44281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5D61-5BF2-4878-A8CA-B482ADE32797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1F5C-E68F-4481-9C9D-83858D181946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00750-658C-4065-B60F-70AFBFB7C0DB}" type="datetime1">
              <a:rPr lang="it-IT" smtClean="0"/>
              <a:pPr/>
              <a:t>25/02/2015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551119-4B4B-4E03-A187-1C17F72E5EDA}" type="slidenum">
              <a:rPr lang="it-IT" smtClean="0"/>
              <a:pPr/>
              <a:t>‹#›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/>
          <a:lstStyle/>
          <a:p>
            <a:pPr algn="ctr"/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 </a:t>
            </a:r>
            <a:r>
              <a:rPr lang="it-IT" sz="3200" dirty="0" smtClean="0"/>
              <a:t>Diritto Amministrativo II</a:t>
            </a:r>
          </a:p>
          <a:p>
            <a:pPr algn="ctr">
              <a:buNone/>
            </a:pPr>
            <a:r>
              <a:rPr lang="it-IT" sz="3200" dirty="0" smtClean="0"/>
              <a:t>Giustizia amministrativa  </a:t>
            </a:r>
          </a:p>
          <a:p>
            <a:pPr algn="ctr">
              <a:buNone/>
            </a:pPr>
            <a:r>
              <a:rPr lang="it-IT" sz="3200" dirty="0" smtClean="0"/>
              <a:t>Canale (M-Z)</a:t>
            </a:r>
          </a:p>
          <a:p>
            <a:pPr algn="ctr">
              <a:buNone/>
            </a:pPr>
            <a:r>
              <a:rPr lang="it-IT" sz="3200" dirty="0" smtClean="0"/>
              <a:t>Anno 2014/2015</a:t>
            </a:r>
          </a:p>
          <a:p>
            <a:pPr algn="ctr">
              <a:buNone/>
            </a:pPr>
            <a:endParaRPr lang="it-IT" sz="3200" dirty="0" smtClean="0"/>
          </a:p>
          <a:p>
            <a:pPr algn="ctr">
              <a:buNone/>
            </a:pPr>
            <a:r>
              <a:rPr lang="it-IT" sz="3200" dirty="0" smtClean="0"/>
              <a:t>Prof. Angelo Lalli</a:t>
            </a:r>
            <a:endParaRPr lang="it-IT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6" name="Immagin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0688"/>
            <a:ext cx="1440160" cy="1656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pPr algn="just"/>
            <a:endParaRPr lang="it-IT" dirty="0" smtClean="0"/>
          </a:p>
          <a:p>
            <a:pPr algn="ctr"/>
            <a:r>
              <a:rPr lang="it-IT" sz="2800" dirty="0"/>
              <a:t>Giustizia amministrativa  </a:t>
            </a:r>
          </a:p>
          <a:p>
            <a:pPr algn="ctr"/>
            <a:r>
              <a:rPr lang="it-IT" sz="2800" dirty="0"/>
              <a:t>L’origine del sistema </a:t>
            </a:r>
          </a:p>
          <a:p>
            <a:pPr algn="just"/>
            <a:r>
              <a:rPr lang="it-IT" sz="2800" dirty="0" smtClean="0"/>
              <a:t>Dalla giurisdizione unica: P.A. = Privati, innanzi al Giudice ordinario – unico giudice </a:t>
            </a:r>
            <a:r>
              <a:rPr lang="it-IT" sz="2800" dirty="0" smtClean="0">
                <a:latin typeface="Times New Roman"/>
                <a:cs typeface="Times New Roman"/>
              </a:rPr>
              <a:t>→ </a:t>
            </a:r>
            <a:r>
              <a:rPr lang="it-IT" sz="2800" dirty="0" smtClean="0"/>
              <a:t>due ordini giudiziari : Consiglio di Stato  e A.G.O.</a:t>
            </a:r>
          </a:p>
          <a:p>
            <a:pPr algn="just"/>
            <a:r>
              <a:rPr lang="it-IT" sz="2800" dirty="0"/>
              <a:t>La continuità è più forte della volontà del Parlamento: </a:t>
            </a:r>
            <a:r>
              <a:rPr lang="it-IT" sz="2800" dirty="0" smtClean="0"/>
              <a:t>resta antica deferenza dell’AGO </a:t>
            </a:r>
            <a:r>
              <a:rPr lang="it-IT" sz="2800" dirty="0"/>
              <a:t>nei confronti della </a:t>
            </a:r>
            <a:r>
              <a:rPr lang="it-IT" sz="2800" dirty="0" smtClean="0"/>
              <a:t>P.A</a:t>
            </a:r>
            <a:r>
              <a:rPr lang="it-IT" sz="2800" dirty="0" smtClean="0">
                <a:latin typeface="Times New Roman"/>
                <a:cs typeface="Times New Roman"/>
              </a:rPr>
              <a:t> →</a:t>
            </a:r>
            <a:r>
              <a:rPr lang="it-IT" sz="2800" dirty="0" smtClean="0"/>
              <a:t> ineffettività della tutela. </a:t>
            </a:r>
            <a:endParaRPr lang="it-IT" sz="2800" dirty="0"/>
          </a:p>
          <a:p>
            <a:pPr algn="just"/>
            <a:r>
              <a:rPr lang="it-IT" sz="2800" dirty="0"/>
              <a:t>Su alcune materie di contabilità pubblica, pensioni dello </a:t>
            </a:r>
            <a:r>
              <a:rPr lang="it-IT" sz="2800" dirty="0" smtClean="0"/>
              <a:t>Stato, </a:t>
            </a:r>
            <a:r>
              <a:rPr lang="it-IT" sz="2800" dirty="0"/>
              <a:t>responsabilità amministrativa </a:t>
            </a:r>
            <a:r>
              <a:rPr lang="it-IT" sz="2800" dirty="0" smtClean="0"/>
              <a:t>c’è altro giudice: </a:t>
            </a:r>
            <a:r>
              <a:rPr lang="it-IT" sz="2800" dirty="0"/>
              <a:t>Corte dei conti.</a:t>
            </a:r>
          </a:p>
          <a:p>
            <a:pPr algn="just"/>
            <a:r>
              <a:rPr lang="it-IT" sz="2800" dirty="0" smtClean="0"/>
              <a:t>Nasce il problema dei conflitti 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270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/>
              <a:t>Legge 20 marzo 1865, n.2248  </a:t>
            </a:r>
            <a:r>
              <a:rPr lang="it-IT" sz="3000" dirty="0" err="1" smtClean="0"/>
              <a:t>all.E</a:t>
            </a:r>
            <a:endParaRPr lang="it-IT" sz="3000" dirty="0" smtClean="0"/>
          </a:p>
          <a:p>
            <a:pPr algn="just"/>
            <a:r>
              <a:rPr lang="it-IT" sz="3000" dirty="0" smtClean="0"/>
              <a:t>Abolizione del contenzioso amministrativo: ispirazione al modello inglese del giudice unico.</a:t>
            </a:r>
          </a:p>
          <a:p>
            <a:pPr algn="just"/>
            <a:r>
              <a:rPr lang="it-IT" sz="3000" dirty="0" smtClean="0"/>
              <a:t>Dicey (1833-1922): il d.amm non esiste in UK; privati e funzionari sono soggetti  al </a:t>
            </a:r>
            <a:r>
              <a:rPr lang="it-IT" sz="3000" i="1" dirty="0" smtClean="0"/>
              <a:t>common law </a:t>
            </a:r>
            <a:r>
              <a:rPr lang="it-IT" sz="3000" dirty="0" smtClean="0"/>
              <a:t>dichiarato da giudici comuni; </a:t>
            </a:r>
            <a:r>
              <a:rPr lang="it-IT" sz="3000" i="1" dirty="0" smtClean="0"/>
              <a:t>rule of law </a:t>
            </a:r>
            <a:r>
              <a:rPr lang="it-IT" sz="3000" dirty="0" smtClean="0"/>
              <a:t>= superiorità corti ordinarie sulle speciali, abolite dal 1688</a:t>
            </a:r>
          </a:p>
          <a:p>
            <a:pPr algn="just"/>
            <a:r>
              <a:rPr lang="it-IT" sz="3000" dirty="0" smtClean="0"/>
              <a:t>Il Re deve essere autorizzato dal Parlamento per tenere l’esercito </a:t>
            </a:r>
            <a:r>
              <a:rPr lang="it-IT" sz="3000" dirty="0" smtClean="0">
                <a:latin typeface="Times New Roman"/>
                <a:cs typeface="Times New Roman"/>
              </a:rPr>
              <a:t>→ in Francia amm. nasce da intendenti di finanza. </a:t>
            </a:r>
            <a:endParaRPr lang="it-IT" sz="3000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08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Autofit/>
          </a:bodyPr>
          <a:lstStyle/>
          <a:p>
            <a:pPr algn="just"/>
            <a:r>
              <a:rPr lang="it-IT" sz="3000" dirty="0" smtClean="0">
                <a:latin typeface="Times New Roman"/>
                <a:cs typeface="Times New Roman"/>
              </a:rPr>
              <a:t> </a:t>
            </a:r>
            <a:r>
              <a:rPr lang="it-IT" sz="3200" dirty="0" smtClean="0">
                <a:latin typeface="Times New Roman"/>
                <a:cs typeface="Times New Roman"/>
              </a:rPr>
              <a:t>La realtà muta dalla metà dell’800, ma dottrina non vede; complessità sociale e conflittualità; </a:t>
            </a:r>
            <a:r>
              <a:rPr lang="it-IT" sz="3200" i="1" dirty="0" smtClean="0">
                <a:latin typeface="Times New Roman"/>
                <a:cs typeface="Times New Roman"/>
              </a:rPr>
              <a:t>delegated legislation </a:t>
            </a:r>
            <a:r>
              <a:rPr lang="it-IT" sz="3200" dirty="0" smtClean="0">
                <a:latin typeface="Times New Roman"/>
                <a:cs typeface="Times New Roman"/>
              </a:rPr>
              <a:t>ha attribuito ad </a:t>
            </a:r>
            <a:r>
              <a:rPr lang="it-IT" sz="3200" i="1" dirty="0" smtClean="0">
                <a:latin typeface="Times New Roman"/>
                <a:cs typeface="Times New Roman"/>
              </a:rPr>
              <a:t>administrative tribunals </a:t>
            </a:r>
            <a:r>
              <a:rPr lang="it-IT" sz="3200" dirty="0" smtClean="0">
                <a:latin typeface="Times New Roman"/>
                <a:cs typeface="Times New Roman"/>
              </a:rPr>
              <a:t>l’</a:t>
            </a:r>
            <a:r>
              <a:rPr lang="it-IT" sz="3200" i="1" dirty="0" smtClean="0">
                <a:latin typeface="Times New Roman"/>
                <a:cs typeface="Times New Roman"/>
              </a:rPr>
              <a:t>adjudication</a:t>
            </a:r>
            <a:r>
              <a:rPr lang="it-IT" sz="3200" dirty="0" smtClean="0">
                <a:latin typeface="Times New Roman"/>
                <a:cs typeface="Times New Roman"/>
              </a:rPr>
              <a:t> in settori specifici (conflitti di lavoro; sanità, urbanistica) →intervento dello Stato →regole peculiari pa→controllo su pa è politico del Parlamento e </a:t>
            </a:r>
            <a:r>
              <a:rPr lang="it-IT" sz="3200" i="1" dirty="0" smtClean="0">
                <a:latin typeface="Times New Roman"/>
                <a:cs typeface="Times New Roman"/>
              </a:rPr>
              <a:t>Judicial review</a:t>
            </a:r>
            <a:r>
              <a:rPr lang="it-IT" sz="3200" dirty="0" smtClean="0">
                <a:latin typeface="Times New Roman"/>
                <a:cs typeface="Times New Roman"/>
              </a:rPr>
              <a:t>. 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Le dimensioni dell’amm restano però limitate e il loro ruolo è concepito come limitato; i giudici mostrano </a:t>
            </a:r>
            <a:r>
              <a:rPr lang="it-IT" sz="3200" i="1" dirty="0" smtClean="0">
                <a:latin typeface="Times New Roman"/>
                <a:cs typeface="Times New Roman"/>
              </a:rPr>
              <a:t>deference </a:t>
            </a:r>
            <a:endParaRPr lang="it-IT" sz="3200" i="1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08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/>
              <a:t>Legge 20 marzo 1865, n.2248  </a:t>
            </a:r>
            <a:r>
              <a:rPr lang="it-IT" sz="3000" dirty="0" err="1" smtClean="0"/>
              <a:t>all.E</a:t>
            </a:r>
            <a:endParaRPr lang="it-IT" sz="3000" dirty="0" smtClean="0"/>
          </a:p>
          <a:p>
            <a:pPr algn="just"/>
            <a:r>
              <a:rPr lang="it-IT" sz="3000" dirty="0" smtClean="0"/>
              <a:t>Abolizione del contenzioso amministrativo: ispirazione al modello inglese del giudice unico.</a:t>
            </a:r>
          </a:p>
          <a:p>
            <a:pPr algn="just"/>
            <a:r>
              <a:rPr lang="it-IT" sz="3000" b="1" dirty="0" smtClean="0"/>
              <a:t>Art</a:t>
            </a:r>
            <a:r>
              <a:rPr lang="it-IT" sz="3000" b="1" dirty="0"/>
              <a:t>. 1.</a:t>
            </a:r>
            <a:r>
              <a:rPr lang="it-IT" sz="3000" dirty="0"/>
              <a:t> </a:t>
            </a:r>
            <a:r>
              <a:rPr lang="it-IT" sz="3000" i="1" dirty="0" smtClean="0"/>
              <a:t>I</a:t>
            </a:r>
            <a:r>
              <a:rPr lang="it-IT" sz="3000" b="1" i="1" dirty="0" smtClean="0"/>
              <a:t> </a:t>
            </a:r>
            <a:r>
              <a:rPr lang="it-IT" sz="3000" i="1" dirty="0"/>
              <a:t>Tribunali speciali attualmente investiti della giurisdizione del contenzioso amministrativo, tanto in materia civile, quanto in materia penale, sono aboliti e le controversie ad essi attribuite dalle diverse leggi in vigore saranno d'ora in poi devolute alla giurisdizione ordinaria, od all'autorità amministrativa, secondo le norme dichiarate dalla presente </a:t>
            </a:r>
            <a:r>
              <a:rPr lang="it-IT" sz="3000" i="1" dirty="0" smtClean="0"/>
              <a:t>legge. </a:t>
            </a:r>
          </a:p>
          <a:p>
            <a:pPr algn="just"/>
            <a:r>
              <a:rPr lang="it-IT" sz="3000" dirty="0" smtClean="0"/>
              <a:t>     </a:t>
            </a:r>
            <a:endParaRPr lang="it-IT" sz="3000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08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3000" b="1" dirty="0"/>
              <a:t>Art. 2.</a:t>
            </a:r>
            <a:r>
              <a:rPr lang="it-IT" sz="3000" dirty="0"/>
              <a:t> 1. </a:t>
            </a:r>
            <a:r>
              <a:rPr lang="it-IT" sz="3000" i="1" dirty="0"/>
              <a:t>Sono devolute alla giurisdizione ordinaria tutte le cause per contravvenzioni e tutte le materie nelle quali si faccia questione d'un diritto civile o politico, comunque vi possa essere interessata la pubblica amministrazione, e ancorché siano emanati provvedimenti del potere esecutivo o dell'autorità amministrativa</a:t>
            </a:r>
            <a:r>
              <a:rPr lang="it-IT" sz="3000" i="1" dirty="0" smtClean="0"/>
              <a:t>.</a:t>
            </a:r>
          </a:p>
          <a:p>
            <a:pPr algn="just"/>
            <a:endParaRPr lang="it-IT" sz="3000" dirty="0"/>
          </a:p>
          <a:p>
            <a:pPr algn="just"/>
            <a:r>
              <a:rPr lang="it-IT" sz="3000" b="1" dirty="0"/>
              <a:t>Art. 3.</a:t>
            </a:r>
            <a:r>
              <a:rPr lang="it-IT" sz="3000" dirty="0"/>
              <a:t> 1. </a:t>
            </a:r>
            <a:r>
              <a:rPr lang="it-IT" sz="3000" i="1" dirty="0"/>
              <a:t>Gli affari non compresi nell'articolo precedente saranno attribuiti alle autorità amministrative, le quali, ammesse le deduzioni e le osservazioni in iscritto delle parti interessate, provvederanno con decreti motivati, previo parere dei consigli amministrativi che pei diversi casi siano dalla legge stabiliti</a:t>
            </a:r>
            <a:r>
              <a:rPr lang="it-IT" sz="3000" i="1" dirty="0" smtClean="0"/>
              <a:t>.</a:t>
            </a:r>
            <a:r>
              <a:rPr lang="it-IT" sz="3000" i="1" dirty="0"/>
              <a:t> 2. Contro tali decreti, che saranno scritti in calce del parere egualmente motivato, è ammesso il ricorso in via gerarchica in conformità delle leggi amministrative.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250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/>
          <a:lstStyle/>
          <a:p>
            <a:pPr algn="just"/>
            <a:r>
              <a:rPr lang="it-IT" sz="3200" b="1" dirty="0"/>
              <a:t>Art. 4.</a:t>
            </a:r>
            <a:r>
              <a:rPr lang="it-IT" sz="3200" dirty="0"/>
              <a:t> 1. </a:t>
            </a:r>
            <a:r>
              <a:rPr lang="it-IT" sz="3200" i="1" dirty="0"/>
              <a:t>Quando la contestazione cade sopra un diritto che si pretende leso da un atto dell'autorità amministrativa, i tribunali si limiteranno a conoscere degli effetti dell'atto stesso in relazione all'oggetto dedotto in giudizio.</a:t>
            </a:r>
          </a:p>
          <a:p>
            <a:pPr algn="just"/>
            <a:r>
              <a:rPr lang="it-IT" sz="3200" dirty="0"/>
              <a:t>2. </a:t>
            </a:r>
            <a:r>
              <a:rPr lang="it-IT" sz="3200" i="1" dirty="0"/>
              <a:t>L'atto amministrativo non potrà essere revocato o modificato se non sovra ricorso alle competenti autorità amministrative, le quali si conformeranno al giudicato dei Tribunali in quanto riguarda il caso deciso.</a:t>
            </a:r>
          </a:p>
          <a:p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81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/>
          <a:lstStyle/>
          <a:p>
            <a:pPr algn="just"/>
            <a:r>
              <a:rPr lang="it-IT" sz="3200" b="1" dirty="0"/>
              <a:t>Art. 5.</a:t>
            </a:r>
            <a:r>
              <a:rPr lang="it-IT" sz="3200" dirty="0"/>
              <a:t> </a:t>
            </a:r>
            <a:r>
              <a:rPr lang="it-IT" sz="3200" i="1" dirty="0"/>
              <a:t>1. In questo, come in ogni altro caso, le autorità giudiziarie applicheranno gli atti amministrativi ed i regolamenti generali e locali in quanto siano conformi alle leggi.</a:t>
            </a:r>
          </a:p>
          <a:p>
            <a:pPr algn="ctr"/>
            <a:r>
              <a:rPr lang="it-IT" sz="3600" dirty="0" smtClean="0"/>
              <a:t>Scopi della legge </a:t>
            </a:r>
          </a:p>
          <a:p>
            <a:pPr algn="just"/>
            <a:r>
              <a:rPr lang="it-IT" sz="3600" dirty="0" smtClean="0"/>
              <a:t>Abolire i privilegi della Corona: garanzia dell’eguaglianza innanzi al giudice di privati e p.a. La libertà dei cittadini dipende dal rapporto con p.a. </a:t>
            </a:r>
            <a:r>
              <a:rPr lang="it-IT" sz="3600" dirty="0" smtClean="0">
                <a:latin typeface="Times New Roman"/>
                <a:cs typeface="Times New Roman"/>
              </a:rPr>
              <a:t>→ i giudici del contenzioso non erano rienuti imparziali</a:t>
            </a:r>
            <a:endParaRPr lang="it-IT" sz="36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610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 </a:t>
            </a:r>
            <a:r>
              <a:rPr lang="it-IT" sz="3200" dirty="0" smtClean="0"/>
              <a:t>- massima espansione del controllo giurisdizionale del </a:t>
            </a:r>
            <a:r>
              <a:rPr lang="it-IT" sz="3200" dirty="0" err="1" smtClean="0"/>
              <a:t>g.o</a:t>
            </a:r>
            <a:r>
              <a:rPr lang="it-IT" sz="3200" dirty="0" smtClean="0"/>
              <a:t>. su pa, nel rispetto della separazione dei poteri;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rimaneva la riserva di amministrazione  (limiti esterni alla giurisdizione), ma si prevedeva il necessario contraddittorio</a:t>
            </a:r>
            <a:r>
              <a:rPr lang="it-IT" sz="3200" dirty="0" smtClean="0">
                <a:latin typeface="Times New Roman"/>
                <a:cs typeface="Times New Roman"/>
              </a:rPr>
              <a:t>→ inattuato; ricorsi amministrativi; esperito ogni rimedio rimaneva il ricorso al Re per motivi di legittimità (parere CdS obbligatorio, salva decisione CdM)</a:t>
            </a:r>
          </a:p>
          <a:p>
            <a:pPr algn="just">
              <a:buFontTx/>
              <a:buChar char="-"/>
            </a:pPr>
            <a:r>
              <a:rPr lang="it-IT" sz="3200" dirty="0" smtClean="0">
                <a:latin typeface="Times New Roman"/>
                <a:cs typeface="Times New Roman"/>
              </a:rPr>
              <a:t>Limiti interni: divieto di annullamento, revoca o modifica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29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it-IT" sz="3200" dirty="0" smtClean="0"/>
              <a:t>Il GO poteva disapplicare nel caso specifico 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Obbligo della PA di conformarsi al caso deciso, ma non previsti rimedi in caso di mancata conformazione.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Il CdS organo di consulenza del Re; consiglieri non inamovibili e di nomina governativa; giudice speciale su debito pubblico e beni ecclesiatisci: procedimento contenzioso e potere di annullamento; </a:t>
            </a:r>
            <a:r>
              <a:rPr lang="it-IT" sz="3200" b="1" dirty="0" smtClean="0"/>
              <a:t>decisione conflitti tra amm. e giudice  ordinario.</a:t>
            </a:r>
            <a:r>
              <a:rPr lang="it-IT" sz="3200" dirty="0" smtClean="0"/>
              <a:t> </a:t>
            </a:r>
          </a:p>
          <a:p>
            <a:pPr algn="just">
              <a:buFontTx/>
              <a:buChar char="-"/>
            </a:pPr>
            <a:r>
              <a:rPr lang="it-IT" sz="3200" dirty="0" smtClean="0"/>
              <a:t>Corte conti giudice su pensioni Stato</a:t>
            </a:r>
          </a:p>
          <a:p>
            <a:pPr algn="just">
              <a:buFontTx/>
              <a:buChar char="-"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29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80920" cy="5832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600" u="sng" dirty="0" smtClean="0"/>
              <a:t>Il GO non ebbe successo come giudice della PA</a:t>
            </a:r>
          </a:p>
          <a:p>
            <a:pPr algn="just"/>
            <a:r>
              <a:rPr lang="it-IT" sz="3600" dirty="0" smtClean="0"/>
              <a:t>Perché ? </a:t>
            </a:r>
            <a:r>
              <a:rPr lang="it-IT" sz="3600" smtClean="0"/>
              <a:t>Tradimento dell’idea liberale</a:t>
            </a:r>
            <a:endParaRPr lang="it-IT" sz="3600" dirty="0" smtClean="0"/>
          </a:p>
          <a:p>
            <a:pPr algn="just"/>
            <a:r>
              <a:rPr lang="it-IT" sz="3600" dirty="0" smtClean="0"/>
              <a:t>Il CdS </a:t>
            </a:r>
            <a:r>
              <a:rPr lang="it-IT" sz="3600" dirty="0" smtClean="0">
                <a:latin typeface="Times New Roman"/>
                <a:cs typeface="Times New Roman"/>
              </a:rPr>
              <a:t>→ limita la giurisdizione del GO</a:t>
            </a:r>
          </a:p>
          <a:p>
            <a:pPr algn="just"/>
            <a:r>
              <a:rPr lang="it-IT" sz="3600" dirty="0" smtClean="0">
                <a:latin typeface="Times New Roman"/>
                <a:cs typeface="Times New Roman"/>
              </a:rPr>
              <a:t>Criterio (diritti civili e politici) in teoria esteso, in pratica no. Il CdS, giudice dei conflitti, afferma: il provvedimento estingue e modifica il diritto, indipendentemente dal fatto che fosse in violazione di legge →atti di imperio escludono il GO (degradazione); solo in presenza di atti di gestione</a:t>
            </a:r>
            <a:r>
              <a:rPr lang="it-IT" sz="3200" dirty="0" smtClean="0">
                <a:latin typeface="Times New Roman"/>
                <a:cs typeface="Times New Roman"/>
              </a:rPr>
              <a:t> si ha GO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0423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5832648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Premesse concettuali alla giustizia amministrativa  </a:t>
            </a:r>
          </a:p>
          <a:p>
            <a:pPr algn="just"/>
            <a:r>
              <a:rPr lang="it-IT" dirty="0" smtClean="0"/>
              <a:t>Contesto: Stato liberale di diritto: </a:t>
            </a:r>
            <a:r>
              <a:rPr lang="it-IT" dirty="0" smtClean="0">
                <a:cs typeface="Times New Roman"/>
              </a:rPr>
              <a:t>supremazia della legge, in quanto espressione della rappresentanza popolare; separazione dei poteri; giudice ordinario guarentigiato; diritti pubblici soggettivi.</a:t>
            </a:r>
          </a:p>
          <a:p>
            <a:pPr algn="ctr"/>
            <a:r>
              <a:rPr lang="it-IT" b="1" dirty="0" smtClean="0">
                <a:cs typeface="Times New Roman"/>
              </a:rPr>
              <a:t>Questioni immanenti alla giustizia amministrativa</a:t>
            </a:r>
            <a:r>
              <a:rPr lang="it-IT" dirty="0" smtClean="0">
                <a:cs typeface="Times New Roman"/>
              </a:rPr>
              <a:t>:</a:t>
            </a:r>
          </a:p>
          <a:p>
            <a:pPr algn="just"/>
            <a:r>
              <a:rPr lang="it-IT" dirty="0" smtClean="0">
                <a:cs typeface="Times New Roman"/>
              </a:rPr>
              <a:t>tutela delle situazione giuridiche  soggettive  nei confronti della P.A. – rispetto delle prerogative dell’Amministrazione.</a:t>
            </a:r>
          </a:p>
          <a:p>
            <a:pPr algn="just"/>
            <a:r>
              <a:rPr lang="it-IT" dirty="0" smtClean="0">
                <a:cs typeface="Times New Roman"/>
              </a:rPr>
              <a:t>Tendenza di lungo periodo </a:t>
            </a:r>
            <a:r>
              <a:rPr lang="it-IT" dirty="0" smtClean="0">
                <a:latin typeface="Times New Roman"/>
                <a:cs typeface="Times New Roman"/>
              </a:rPr>
              <a:t>→ si espande il dominio della legge e quindi del giudice, sempre più marginali gli spazi di potere riservato.</a:t>
            </a:r>
          </a:p>
          <a:p>
            <a:pPr algn="just"/>
            <a:endParaRPr lang="it-IT" dirty="0" smtClean="0">
              <a:latin typeface="Times New Roman"/>
              <a:cs typeface="Times New Roman"/>
            </a:endParaRPr>
          </a:p>
          <a:p>
            <a:pPr algn="just"/>
            <a:endParaRPr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733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rmAutofit/>
          </a:bodyPr>
          <a:lstStyle/>
          <a:p>
            <a:pPr algn="just"/>
            <a:r>
              <a:rPr lang="it-IT" sz="3200" dirty="0" smtClean="0"/>
              <a:t>1877 si affida la giurisdizione sui conflitti alla Cassazione di Roma </a:t>
            </a:r>
            <a:r>
              <a:rPr lang="it-IT" sz="3200" dirty="0" smtClean="0">
                <a:latin typeface="Times New Roman"/>
                <a:cs typeface="Times New Roman"/>
              </a:rPr>
              <a:t>→ non cambia giurisprudenza → nasce la nozione di atto amm. autoritativo.</a:t>
            </a:r>
          </a:p>
          <a:p>
            <a:pPr algn="ctr"/>
            <a:r>
              <a:rPr lang="it-IT" sz="3200" dirty="0" smtClean="0"/>
              <a:t>Spaventa e il problema della Giustizia amm.</a:t>
            </a:r>
          </a:p>
          <a:p>
            <a:pPr algn="just"/>
            <a:r>
              <a:rPr lang="it-IT" sz="3200" dirty="0" smtClean="0"/>
              <a:t>l. 31/3/1889 n.5992 – Istituzione IV sezione CdS</a:t>
            </a:r>
          </a:p>
          <a:p>
            <a:pPr algn="just"/>
            <a:r>
              <a:rPr lang="it-IT" sz="3200" dirty="0" smtClean="0"/>
              <a:t>l.1890 – Giunte provinciali amministrative</a:t>
            </a:r>
          </a:p>
          <a:p>
            <a:pPr algn="just"/>
            <a:r>
              <a:rPr lang="it-IT" sz="3200" dirty="0" smtClean="0"/>
              <a:t>l. 1907 – riconosce esplicitamente il carattere giurisdizionale della IV sezione del CdS e istituisce la V sezione sull’ottemperanza</a:t>
            </a:r>
          </a:p>
          <a:p>
            <a:pPr algn="ctr"/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61206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2800" b="1" dirty="0" smtClean="0"/>
              <a:t>La giurisdizione della IV sezione del </a:t>
            </a:r>
            <a:r>
              <a:rPr lang="it-IT" sz="2800" b="1" dirty="0" err="1" smtClean="0"/>
              <a:t>CdS</a:t>
            </a:r>
            <a:r>
              <a:rPr lang="it-IT" sz="2800" b="1" dirty="0" smtClean="0"/>
              <a:t> - il modello originario legge del 1889 </a:t>
            </a:r>
          </a:p>
          <a:p>
            <a:pPr algn="just"/>
            <a:r>
              <a:rPr lang="it-IT" sz="3200" dirty="0" smtClean="0"/>
              <a:t>Organizzazione: </a:t>
            </a:r>
          </a:p>
          <a:p>
            <a:pPr algn="just"/>
            <a:r>
              <a:rPr lang="it-IT" sz="3200" dirty="0" smtClean="0"/>
              <a:t>Art. 1 = maggiori garanzie di inamovibilità (restano decisioni del Governo le nomine e altre, con temperamenti)</a:t>
            </a:r>
          </a:p>
          <a:p>
            <a:pPr algn="just"/>
            <a:r>
              <a:rPr lang="it-IT" sz="3200" dirty="0" smtClean="0"/>
              <a:t>Art.3 = decide sui ricorsi per incompetenza, eccesso di potere o violazione di legge contro atti o provvedimenti di a. amm o corpo amm. deliberante, che “</a:t>
            </a:r>
            <a:r>
              <a:rPr lang="it-IT" sz="3200" i="1" dirty="0" smtClean="0"/>
              <a:t>abbiano ad oggetto un interesse di individui o di enti morali giuridici, quando i ricorsi medesimi non sieno di competenza dell’autorità giudiziaria, nè si tratti di materia spettante alla giurisdizione od alle </a:t>
            </a:r>
            <a:endParaRPr lang="it-IT" sz="3200" i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/>
          <a:lstStyle/>
          <a:p>
            <a:pPr algn="just"/>
            <a:r>
              <a:rPr lang="it-IT" dirty="0" smtClean="0"/>
              <a:t> </a:t>
            </a:r>
            <a:r>
              <a:rPr lang="it-IT" sz="3600" i="1" dirty="0" smtClean="0"/>
              <a:t>attribuzioni contenziose di corpi o collegi speciali.</a:t>
            </a:r>
          </a:p>
          <a:p>
            <a:pPr algn="just"/>
            <a:r>
              <a:rPr lang="it-IT" sz="3600" i="1" dirty="0" smtClean="0"/>
              <a:t>Il ricorso non è ammeso se trattasi di atti o provvedimenti emanati dal Governo nell’esercizio del potere politico.</a:t>
            </a:r>
          </a:p>
          <a:p>
            <a:pPr algn="just"/>
            <a:r>
              <a:rPr lang="it-IT" sz="3600" i="1" dirty="0" smtClean="0"/>
              <a:t>Il ricorso che non implichi incompetenza od eccesso di potere non è ammesso contro le decisioni le quali concernano controversie doganali oppure questioni sulla leva militare</a:t>
            </a:r>
            <a:r>
              <a:rPr lang="it-IT" sz="3200" dirty="0" smtClean="0"/>
              <a:t>”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3600" dirty="0" smtClean="0"/>
              <a:t>Significato e conseguenze della norma  </a:t>
            </a:r>
          </a:p>
          <a:p>
            <a:pPr algn="just"/>
            <a:r>
              <a:rPr lang="it-IT" sz="3200" dirty="0" smtClean="0"/>
              <a:t>Carattere impugnatorio </a:t>
            </a:r>
            <a:r>
              <a:rPr lang="it-IT" sz="3200" dirty="0" smtClean="0">
                <a:latin typeface="Times New Roman"/>
                <a:cs typeface="Times New Roman"/>
              </a:rPr>
              <a:t>→ presuppone un atto efficace e lesivo </a:t>
            </a:r>
            <a:endParaRPr lang="it-IT" sz="3200" dirty="0" smtClean="0"/>
          </a:p>
          <a:p>
            <a:pPr algn="just"/>
            <a:r>
              <a:rPr lang="it-IT" sz="3200" dirty="0" smtClean="0"/>
              <a:t>Tipizzazione dei vizi </a:t>
            </a:r>
            <a:r>
              <a:rPr lang="it-IT" sz="3200" dirty="0" smtClean="0">
                <a:latin typeface="Times New Roman"/>
                <a:cs typeface="Times New Roman"/>
              </a:rPr>
              <a:t>→  controllo limitato alla legittimità, onere di formulare i motivi 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 Situazione legittimante: interesse di individui o di enti morali giuridici → che cosa è ? Evidentemente non è diritto soggettivo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Doppio binario: AGO e IV Sez. 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Atto politico → Governo ≠ amministrazione → governo legittimazione originaria non dipende da legge →monarchia cost. pura → tendenza a espansione dell’impero della legge 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just"/>
            <a:r>
              <a:rPr lang="it-IT" dirty="0" smtClean="0"/>
              <a:t>  </a:t>
            </a:r>
            <a:r>
              <a:rPr lang="it-IT" sz="3200" dirty="0" smtClean="0"/>
              <a:t>- limitazione dei motivi di ricorso in alcuni casi </a:t>
            </a:r>
          </a:p>
          <a:p>
            <a:pPr algn="ctr"/>
            <a:r>
              <a:rPr lang="it-IT" sz="3200" dirty="0" smtClean="0"/>
              <a:t>Art. 4</a:t>
            </a:r>
          </a:p>
          <a:p>
            <a:pPr algn="ctr"/>
            <a:r>
              <a:rPr lang="it-IT" sz="3200" dirty="0" smtClean="0"/>
              <a:t>Sez. IV decide in merito:</a:t>
            </a:r>
          </a:p>
          <a:p>
            <a:pPr algn="just"/>
            <a:r>
              <a:rPr lang="it-IT" sz="3200" dirty="0" smtClean="0"/>
              <a:t> tra le altre, “</a:t>
            </a:r>
            <a:r>
              <a:rPr lang="it-IT" sz="3200" i="1" dirty="0" smtClean="0"/>
              <a:t>ricorsi diretti ad ottenere  l’adempimento dell’obbligo dell’autorità amministrtiva di conformarsi, in quanto riguarda il caso deciso, al giudicato dei tribunali che abbiano conosciuto una lesione del diritto civile o politico</a:t>
            </a:r>
            <a:r>
              <a:rPr lang="it-IT" sz="3200" dirty="0" smtClean="0"/>
              <a:t>”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  Significato della disposizione</a:t>
            </a:r>
          </a:p>
          <a:p>
            <a:pPr algn="just"/>
            <a:r>
              <a:rPr lang="it-IT" sz="3200" dirty="0" smtClean="0"/>
              <a:t>Nozione di merito: oltre  il mero controllo di legittimità, decide sostituendosi all’amministrazione  nella  scelta della soluzione concreta più adeguata ≠ merito di una causa = oggetto del giudizio (fatto e diritto rilevante) ≠ giudice di merito / Cassazione come giudice di legittimità (si limita al controllo del rispetto della legge, con riferimento al caso di specie, ma non decide il merito, salvo casi sporadici) 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just"/>
            <a:r>
              <a:rPr lang="it-IT" dirty="0" smtClean="0"/>
              <a:t> </a:t>
            </a:r>
            <a:r>
              <a:rPr lang="it-IT" sz="3200" dirty="0" smtClean="0"/>
              <a:t>Si istituisce un giudice che conosca dell’esecuzione del giudicato del giudice ordinario </a:t>
            </a:r>
            <a:r>
              <a:rPr lang="it-IT" sz="3200" dirty="0" smtClean="0">
                <a:latin typeface="Times New Roman"/>
                <a:cs typeface="Times New Roman"/>
              </a:rPr>
              <a:t>→ rimedio non esistente prima: la p.a. poteva valutare come eseguire la sentenza, aveva l’obbligo di conformarsi fin dal 1865, ma non era definito come →margine di apprezzamento ad essa riservato; ora c’è un giudice di merito →conferma che l’esecuzione dei giudicati  nei confronti della P.A. può essere strutturalmente soggetta a valutazioni di opportunità sulle modalità e, a volte, fatti o norme sopravvenuti condizionano del tutto l’esecuzione del </a:t>
            </a:r>
            <a:r>
              <a:rPr lang="it-IT" sz="3200" i="1" dirty="0" smtClean="0">
                <a:latin typeface="Times New Roman"/>
                <a:cs typeface="Times New Roman"/>
              </a:rPr>
              <a:t>dictum</a:t>
            </a:r>
            <a:r>
              <a:rPr lang="it-IT" sz="3200" dirty="0" smtClean="0">
                <a:latin typeface="Times New Roman"/>
                <a:cs typeface="Times New Roman"/>
              </a:rPr>
              <a:t>.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ctr"/>
            <a:r>
              <a:rPr lang="it-IT" dirty="0" smtClean="0"/>
              <a:t>Art.5</a:t>
            </a:r>
          </a:p>
          <a:p>
            <a:pPr algn="just"/>
            <a:r>
              <a:rPr lang="it-IT" sz="3200" dirty="0" smtClean="0"/>
              <a:t>Obbligo di motivazione delle decisioni 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Art. 7  </a:t>
            </a:r>
          </a:p>
          <a:p>
            <a:pPr algn="just"/>
            <a:r>
              <a:rPr lang="it-IT" sz="3200" dirty="0" smtClean="0"/>
              <a:t> Ricorso solo contro provvedimenti amm definitivi (previo esperimento ricorsi gerarchici)</a:t>
            </a:r>
          </a:p>
          <a:p>
            <a:pPr algn="ctr"/>
            <a:endParaRPr lang="it-IT" sz="3200" dirty="0" smtClean="0"/>
          </a:p>
          <a:p>
            <a:pPr algn="ctr"/>
            <a:r>
              <a:rPr lang="it-IT" sz="3200" dirty="0" smtClean="0"/>
              <a:t>Alternatività tra ricorso alla IV sezione e al Re 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dirty="0" smtClean="0"/>
              <a:t>Art.9</a:t>
            </a:r>
          </a:p>
          <a:p>
            <a:pPr algn="just"/>
            <a:r>
              <a:rPr lang="it-IT" sz="3200" dirty="0" smtClean="0"/>
              <a:t>Termine  impugnazione 60 gg. dalla notifica nelle forme prescritte (conoscenza legale).</a:t>
            </a:r>
          </a:p>
          <a:p>
            <a:pPr algn="just"/>
            <a:r>
              <a:rPr lang="it-IT" sz="3200" dirty="0" smtClean="0"/>
              <a:t>Diretto al CdS e notificato nei termini all’autorità che ha emesso l’atto e alle persone cui l’atto si riferisce (interessati e controinteressati);</a:t>
            </a:r>
          </a:p>
          <a:p>
            <a:pPr algn="just"/>
            <a:r>
              <a:rPr lang="it-IT" sz="3200" dirty="0" smtClean="0"/>
              <a:t>Ricorsi notificati sono depositati entro 30 gg insieme ad atto impugnato presso segreteria </a:t>
            </a:r>
            <a:r>
              <a:rPr lang="it-IT" sz="3200" smtClean="0"/>
              <a:t>CdS.</a:t>
            </a:r>
            <a:endParaRPr lang="it-IT" sz="3200" dirty="0" smtClean="0"/>
          </a:p>
          <a:p>
            <a:pPr algn="just"/>
            <a:r>
              <a:rPr lang="it-IT" sz="3200" dirty="0" smtClean="0"/>
              <a:t>I termini sono a pena di decadenza</a:t>
            </a:r>
            <a:r>
              <a:rPr lang="it-IT" sz="3200" dirty="0" smtClean="0">
                <a:latin typeface="Times New Roman"/>
                <a:cs typeface="Times New Roman"/>
              </a:rPr>
              <a:t>→inoppugnabilità (certezza; stabilità)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ctr"/>
            <a:r>
              <a:rPr lang="it-IT" sz="3200" dirty="0" smtClean="0"/>
              <a:t>Art. 10 </a:t>
            </a:r>
          </a:p>
          <a:p>
            <a:pPr algn="just"/>
            <a:r>
              <a:rPr lang="it-IT" sz="3200" dirty="0" smtClean="0"/>
              <a:t> Memorie e documenti entro 30gg successivi al deposito del ricorso </a:t>
            </a:r>
            <a:r>
              <a:rPr lang="it-IT" sz="3200" dirty="0" smtClean="0">
                <a:latin typeface="Times New Roman"/>
                <a:cs typeface="Times New Roman"/>
              </a:rPr>
              <a:t>→ giudizio documentale </a:t>
            </a:r>
          </a:p>
          <a:p>
            <a:pPr algn="ctr"/>
            <a:r>
              <a:rPr lang="it-IT" sz="3200" dirty="0" smtClean="0">
                <a:latin typeface="Times New Roman"/>
                <a:cs typeface="Times New Roman"/>
              </a:rPr>
              <a:t>Art.11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Potere del Presidente di abbreviare o prorogare il termine per il deposito </a:t>
            </a:r>
          </a:p>
          <a:p>
            <a:pPr algn="ctr"/>
            <a:r>
              <a:rPr lang="it-IT" sz="3200" dirty="0" smtClean="0">
                <a:latin typeface="Times New Roman"/>
                <a:cs typeface="Times New Roman"/>
              </a:rPr>
              <a:t>Art.12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I ricorsi in via contenziosa non hanno effetto sospensivo → presunzione di legittimità;</a:t>
            </a:r>
          </a:p>
          <a:p>
            <a:pPr algn="just"/>
            <a:r>
              <a:rPr lang="it-IT" sz="3200" dirty="0" smtClean="0">
                <a:latin typeface="Times New Roman"/>
                <a:cs typeface="Times New Roman"/>
              </a:rPr>
              <a:t>Esecuzione può essere sospesa per gravi ragioni.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5832648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2800" dirty="0" smtClean="0"/>
              <a:t>Premesse concettuali alla giustizia amministrativa  </a:t>
            </a:r>
          </a:p>
          <a:p>
            <a:pPr algn="just"/>
            <a:endParaRPr lang="it-IT" dirty="0" smtClean="0">
              <a:latin typeface="Times New Roman"/>
              <a:cs typeface="Times New Roman"/>
            </a:endParaRPr>
          </a:p>
          <a:p>
            <a:pPr algn="ctr"/>
            <a:r>
              <a:rPr lang="it-IT" dirty="0" smtClean="0"/>
              <a:t>Discrezionalità </a:t>
            </a:r>
            <a:r>
              <a:rPr lang="it-IT" dirty="0" smtClean="0">
                <a:latin typeface="Times New Roman"/>
                <a:cs typeface="Times New Roman"/>
              </a:rPr>
              <a:t>≠ autonomia dei privati </a:t>
            </a:r>
            <a:r>
              <a:rPr lang="it-IT" dirty="0">
                <a:latin typeface="Times New Roman"/>
                <a:cs typeface="Times New Roman"/>
              </a:rPr>
              <a:t>≠ merito </a:t>
            </a:r>
            <a:endParaRPr lang="it-IT" dirty="0" smtClean="0">
              <a:latin typeface="Times New Roman"/>
              <a:cs typeface="Times New Roman"/>
            </a:endParaRPr>
          </a:p>
          <a:p>
            <a:pPr algn="just"/>
            <a:r>
              <a:rPr lang="it-IT" dirty="0">
                <a:latin typeface="Times New Roman"/>
                <a:cs typeface="Times New Roman"/>
              </a:rPr>
              <a:t> </a:t>
            </a:r>
            <a:endParaRPr lang="it-IT" dirty="0" smtClean="0">
              <a:latin typeface="Times New Roman"/>
              <a:cs typeface="Times New Roman"/>
            </a:endParaRPr>
          </a:p>
          <a:p>
            <a:pPr algn="ctr"/>
            <a:endParaRPr lang="it-IT" dirty="0" smtClean="0">
              <a:latin typeface="Times New Roman"/>
              <a:cs typeface="Times New Roman"/>
            </a:endParaRPr>
          </a:p>
          <a:p>
            <a:pPr algn="ctr"/>
            <a:endParaRPr lang="it-IT" dirty="0" smtClean="0">
              <a:latin typeface="Times New Roman"/>
              <a:cs typeface="Times New Roman"/>
            </a:endParaRPr>
          </a:p>
          <a:p>
            <a:pPr algn="just"/>
            <a:r>
              <a:rPr lang="it-IT" dirty="0">
                <a:latin typeface="Times New Roman"/>
                <a:cs typeface="Times New Roman"/>
              </a:rPr>
              <a:t> </a:t>
            </a:r>
            <a:r>
              <a:rPr lang="it-IT" dirty="0" smtClean="0">
                <a:latin typeface="Times New Roman"/>
                <a:cs typeface="Times New Roman"/>
              </a:rPr>
              <a:t>      Ambito di libertà di azione attribuito e definito da legge al fine di consentire alla P.A. di realizzare al meglio gli scopi di interesse pubblico  </a:t>
            </a:r>
            <a:endParaRPr lang="it-IT" dirty="0">
              <a:latin typeface="Times New Roman"/>
              <a:cs typeface="Times New Roman"/>
            </a:endParaRPr>
          </a:p>
          <a:p>
            <a:pPr algn="ctr"/>
            <a:endParaRPr lang="it-IT" dirty="0">
              <a:latin typeface="Times New Roman"/>
              <a:cs typeface="Times New Roman"/>
            </a:endParaRPr>
          </a:p>
          <a:p>
            <a:pPr algn="ctr"/>
            <a:endParaRPr lang="it-IT" dirty="0" smtClean="0"/>
          </a:p>
          <a:p>
            <a:pPr algn="just"/>
            <a:r>
              <a:rPr lang="it-IT" dirty="0"/>
              <a:t> </a:t>
            </a:r>
            <a:r>
              <a:rPr lang="it-IT" dirty="0" smtClean="0"/>
              <a:t>Il giudice deve controllare che gli scopi siano perseguiti, ma non può definire direttamente il modo migliore.  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2" name="Freccia in giù 1"/>
          <p:cNvSpPr/>
          <p:nvPr/>
        </p:nvSpPr>
        <p:spPr>
          <a:xfrm>
            <a:off x="2323866" y="19888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in giù 3"/>
          <p:cNvSpPr/>
          <p:nvPr/>
        </p:nvSpPr>
        <p:spPr>
          <a:xfrm>
            <a:off x="4953353" y="40050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674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ctr"/>
            <a:r>
              <a:rPr lang="it-IT" sz="3200" dirty="0" smtClean="0"/>
              <a:t>Art.13</a:t>
            </a:r>
          </a:p>
          <a:p>
            <a:pPr algn="just"/>
            <a:r>
              <a:rPr lang="it-IT" sz="3200" dirty="0" smtClean="0"/>
              <a:t>Udienza pubblica: relazione  del relatore; difese succinte delle parti rappresentate da avv.; l’autorità e l’avvocatura erariale (rappresentanza istituzionale dello Stato: gli atti si imputano all’avv. dello Stato, gli effetti allo Stato)</a:t>
            </a:r>
          </a:p>
          <a:p>
            <a:pPr algn="ctr"/>
            <a:r>
              <a:rPr lang="it-IT" sz="3200" dirty="0" smtClean="0"/>
              <a:t>Art. 15</a:t>
            </a:r>
          </a:p>
          <a:p>
            <a:pPr algn="just"/>
            <a:r>
              <a:rPr lang="it-IT" sz="3200" dirty="0" smtClean="0"/>
              <a:t>Non possono concorrere alle decisioni i consiglieri che avessero concorso a dare parere nella sezione consultiva sull’affare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80920" cy="6120680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dirty="0" smtClean="0"/>
              <a:t>Art.16 </a:t>
            </a:r>
          </a:p>
          <a:p>
            <a:pPr algn="just"/>
            <a:r>
              <a:rPr lang="it-IT" sz="3600" dirty="0" smtClean="0"/>
              <a:t>Istruttoria: documentale, se ritenuta incompleta, </a:t>
            </a:r>
            <a:r>
              <a:rPr lang="it-IT" sz="3600" u="sng" dirty="0" smtClean="0"/>
              <a:t>la Sezione</a:t>
            </a:r>
            <a:r>
              <a:rPr lang="it-IT" sz="3600" dirty="0" smtClean="0"/>
              <a:t> può richiedere all’Amm. interessata schiarimenti o la produzione  di documenti o ordinare alla Amm. medesima di fare nuove verificazioni, autorizzando le parti, quando ne sia il caso, ad assistervi e a produrre documenti </a:t>
            </a:r>
            <a:r>
              <a:rPr lang="it-IT" sz="3600" dirty="0" smtClean="0">
                <a:latin typeface="Times New Roman"/>
                <a:cs typeface="Times New Roman"/>
              </a:rPr>
              <a:t>→ principio dispositivo, con metodo acquisitivo (oggi temperato dall’onere di contestazione dei fatti art.64 </a:t>
            </a:r>
            <a:r>
              <a:rPr lang="it-IT" sz="3600" dirty="0" err="1" smtClean="0">
                <a:latin typeface="Times New Roman"/>
                <a:cs typeface="Times New Roman"/>
              </a:rPr>
              <a:t>c.p.a</a:t>
            </a:r>
            <a:r>
              <a:rPr lang="it-IT" sz="3600" dirty="0" smtClean="0">
                <a:latin typeface="Times New Roman"/>
                <a:cs typeface="Times New Roman"/>
              </a:rPr>
              <a:t>.).</a:t>
            </a:r>
            <a:endParaRPr lang="it-IT" sz="36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192688"/>
          </a:xfrm>
        </p:spPr>
        <p:txBody>
          <a:bodyPr>
            <a:noAutofit/>
          </a:bodyPr>
          <a:lstStyle/>
          <a:p>
            <a:pPr algn="just"/>
            <a:r>
              <a:rPr lang="it-IT" sz="3400" dirty="0">
                <a:latin typeface="Times New Roman"/>
                <a:cs typeface="Times New Roman"/>
              </a:rPr>
              <a:t>I</a:t>
            </a:r>
            <a:r>
              <a:rPr lang="it-IT" sz="3400" dirty="0" smtClean="0">
                <a:latin typeface="Times New Roman"/>
                <a:cs typeface="Times New Roman"/>
              </a:rPr>
              <a:t>l giudice acquisisce </a:t>
            </a:r>
            <a:r>
              <a:rPr lang="it-IT" sz="3400" u="sng" dirty="0" smtClean="0">
                <a:latin typeface="Times New Roman"/>
                <a:cs typeface="Times New Roman"/>
              </a:rPr>
              <a:t>d’ufficio</a:t>
            </a:r>
            <a:r>
              <a:rPr lang="it-IT" sz="3400" dirty="0" smtClean="0">
                <a:latin typeface="Times New Roman"/>
                <a:cs typeface="Times New Roman"/>
              </a:rPr>
              <a:t> → vale tutt’ora, riequilibra la posizione delle parti (la PA è di solito in possesso delle informazioni), ma è onere di parte allegare il principio di prova = fatti verosimili la cui prova è in possesso dell’amm.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Oneri delle parti: allegazione fatti da cui si deduce il vizio e di prova dei medesimi → principio della domanda ≠ inquisizione</a:t>
            </a:r>
          </a:p>
          <a:p>
            <a:pPr algn="just"/>
            <a:r>
              <a:rPr lang="it-IT" sz="3400" dirty="0" smtClean="0">
                <a:latin typeface="Times New Roman"/>
                <a:cs typeface="Times New Roman"/>
              </a:rPr>
              <a:t>Onere della prova è però temperato dal metodo acquisitivo (ma non in vertenze risarcitorie).</a:t>
            </a:r>
            <a:endParaRPr lang="it-IT" sz="3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/>
          <a:lstStyle/>
          <a:p>
            <a:pPr algn="ctr"/>
            <a:r>
              <a:rPr lang="it-IT" sz="3600" dirty="0" smtClean="0"/>
              <a:t>Rapporto tra prove e decisione del giudice </a:t>
            </a:r>
          </a:p>
          <a:p>
            <a:pPr algn="just"/>
            <a:endParaRPr lang="it-IT" sz="3600" dirty="0" smtClean="0"/>
          </a:p>
          <a:p>
            <a:pPr algn="just"/>
            <a:r>
              <a:rPr lang="it-IT" sz="3600" dirty="0" smtClean="0"/>
              <a:t>Vale il libero convincimento: non ammesse prove legali (giuramento; confessione), salvo atto pubblico art. 2700 c.c. </a:t>
            </a:r>
            <a:r>
              <a:rPr lang="it-IT" sz="3600" dirty="0" smtClean="0">
                <a:latin typeface="Times New Roman"/>
                <a:cs typeface="Times New Roman"/>
              </a:rPr>
              <a:t>→ indisponbilità degli interessi oggetto di valutazione. </a:t>
            </a:r>
            <a:endParaRPr lang="it-IT" sz="36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dirty="0" smtClean="0"/>
              <a:t>Art.17 </a:t>
            </a:r>
          </a:p>
          <a:p>
            <a:pPr algn="ctr"/>
            <a:r>
              <a:rPr lang="it-IT" sz="3800" dirty="0" smtClean="0"/>
              <a:t>Decisione del ricorso </a:t>
            </a:r>
          </a:p>
          <a:p>
            <a:pPr algn="just"/>
            <a:r>
              <a:rPr lang="it-IT" sz="3800" dirty="0" smtClean="0"/>
              <a:t>Se accoglie per incompetenza , annulla l’atto e rimette affare ad aut.competente;</a:t>
            </a:r>
          </a:p>
          <a:p>
            <a:pPr algn="just"/>
            <a:r>
              <a:rPr lang="it-IT" sz="3800" dirty="0" smtClean="0"/>
              <a:t>Se accoglie per altri motivi, annulla “, </a:t>
            </a:r>
            <a:r>
              <a:rPr lang="it-IT" sz="3800" i="1" dirty="0" smtClean="0"/>
              <a:t>salvi gli ulteriori provvedimenti dell’autorità amministrativa”</a:t>
            </a:r>
            <a:r>
              <a:rPr lang="it-IT" sz="3800" dirty="0" smtClean="0"/>
              <a:t>; quando stabilito decide nel merito  (sostituisce l’amm).</a:t>
            </a:r>
            <a:endParaRPr lang="it-IT" sz="38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fontScale="92500"/>
          </a:bodyPr>
          <a:lstStyle/>
          <a:p>
            <a:pPr algn="ctr"/>
            <a:r>
              <a:rPr lang="it-IT" sz="3800" dirty="0" smtClean="0"/>
              <a:t>Conlclusioni: </a:t>
            </a:r>
          </a:p>
          <a:p>
            <a:pPr algn="just"/>
            <a:r>
              <a:rPr lang="it-IT" sz="3800" dirty="0" smtClean="0"/>
              <a:t>IV Sezione CdS </a:t>
            </a:r>
            <a:r>
              <a:rPr lang="it-IT" sz="3800" dirty="0" smtClean="0">
                <a:latin typeface="Times New Roman"/>
                <a:cs typeface="Times New Roman"/>
              </a:rPr>
              <a:t>→ Interessi, salvo g. esclusiva (1923)</a:t>
            </a:r>
          </a:p>
          <a:p>
            <a:pPr algn="just"/>
            <a:r>
              <a:rPr lang="it-IT" sz="3800" dirty="0" smtClean="0">
                <a:latin typeface="Times New Roman"/>
                <a:cs typeface="Times New Roman"/>
              </a:rPr>
              <a:t>AGO → diritti  → disapplica l’atto → residuale</a:t>
            </a:r>
            <a:endParaRPr lang="it-IT" sz="3800" dirty="0" smtClean="0"/>
          </a:p>
          <a:p>
            <a:pPr algn="just"/>
            <a:r>
              <a:rPr lang="it-IT" sz="3800" dirty="0" smtClean="0"/>
              <a:t>CdS</a:t>
            </a:r>
            <a:r>
              <a:rPr lang="it-IT" sz="3800" dirty="0" smtClean="0">
                <a:latin typeface="Times New Roman"/>
                <a:cs typeface="Times New Roman"/>
              </a:rPr>
              <a:t> →</a:t>
            </a:r>
            <a:r>
              <a:rPr lang="it-IT" sz="3800" dirty="0" smtClean="0"/>
              <a:t> giurisdizione di legittimità, salvo i casi di merito;</a:t>
            </a:r>
          </a:p>
          <a:p>
            <a:pPr algn="just"/>
            <a:r>
              <a:rPr lang="it-IT" sz="3800" dirty="0" smtClean="0"/>
              <a:t>Potere di annullamento, salvi gli ulteriori provvedimenti della P.A.</a:t>
            </a:r>
          </a:p>
          <a:p>
            <a:pPr algn="just"/>
            <a:r>
              <a:rPr lang="it-IT" sz="3800" dirty="0" smtClean="0"/>
              <a:t>Ottemperanza, con cognizione di merito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80920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800" dirty="0" smtClean="0"/>
              <a:t>Conlclusioni</a:t>
            </a:r>
          </a:p>
          <a:p>
            <a:pPr algn="just"/>
            <a:r>
              <a:rPr lang="it-IT" sz="3800" dirty="0" smtClean="0"/>
              <a:t>Atto amm autoritativo </a:t>
            </a:r>
            <a:r>
              <a:rPr lang="it-IT" sz="3800" dirty="0" smtClean="0">
                <a:latin typeface="Times New Roman"/>
                <a:cs typeface="Times New Roman"/>
              </a:rPr>
              <a:t>→ degrada il diritto →esclude la giurisdizione ordinaria </a:t>
            </a:r>
          </a:p>
          <a:p>
            <a:pPr algn="just"/>
            <a:r>
              <a:rPr lang="it-IT" sz="3800" dirty="0" smtClean="0">
                <a:latin typeface="Times New Roman"/>
                <a:cs typeface="Times New Roman"/>
              </a:rPr>
              <a:t>Concezione autoritaria dell’att.amm: anche se illegittimo è efficace; se non annullato con ricorso nei termini resta inoppugnabile (anche se illegittimo)</a:t>
            </a:r>
          </a:p>
          <a:p>
            <a:pPr algn="just"/>
            <a:r>
              <a:rPr lang="it-IT" sz="3800" dirty="0" smtClean="0">
                <a:latin typeface="Times New Roman"/>
                <a:cs typeface="Times New Roman"/>
              </a:rPr>
              <a:t>Riserva di amministrazione = merito e discrezionalità → insindacabili da parte dello stesso CdS GA. </a:t>
            </a:r>
            <a:endParaRPr lang="it-IT" sz="3800" dirty="0" smtClean="0"/>
          </a:p>
          <a:p>
            <a:pPr algn="ctr"/>
            <a:endParaRPr lang="it-IT" sz="3800" dirty="0" smtClean="0"/>
          </a:p>
          <a:p>
            <a:pPr algn="just"/>
            <a:endParaRPr lang="it-IT" sz="3800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80920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800" dirty="0" smtClean="0"/>
              <a:t>Conlclusioni</a:t>
            </a:r>
          </a:p>
          <a:p>
            <a:pPr algn="just"/>
            <a:r>
              <a:rPr lang="it-IT" sz="3800" dirty="0" smtClean="0"/>
              <a:t>Questioni di giurisdizione art.111 Cost: </a:t>
            </a:r>
          </a:p>
          <a:p>
            <a:pPr marL="742950" indent="-742950" algn="just">
              <a:buAutoNum type="alphaLcParenR"/>
            </a:pPr>
            <a:r>
              <a:rPr lang="it-IT" sz="3800" dirty="0" smtClean="0"/>
              <a:t>Se un affare appartiene alla </a:t>
            </a:r>
            <a:r>
              <a:rPr lang="it-IT" sz="3800" dirty="0" err="1" smtClean="0"/>
              <a:t>giurisd</a:t>
            </a:r>
            <a:r>
              <a:rPr lang="it-IT" sz="3800" dirty="0" smtClean="0"/>
              <a:t>. di AGO o del G.A. o altro giudice </a:t>
            </a:r>
          </a:p>
          <a:p>
            <a:pPr marL="742950" indent="-742950" algn="just">
              <a:buAutoNum type="alphaLcParenR"/>
            </a:pPr>
            <a:r>
              <a:rPr lang="it-IT" sz="3800" dirty="0" smtClean="0"/>
              <a:t>Se un affare appartiene alla </a:t>
            </a:r>
            <a:r>
              <a:rPr lang="it-IT" sz="3800" dirty="0" err="1" smtClean="0"/>
              <a:t>giurisd</a:t>
            </a:r>
            <a:r>
              <a:rPr lang="it-IT" sz="3800" dirty="0" smtClean="0"/>
              <a:t>. di legittimità o di merito del G.A</a:t>
            </a:r>
          </a:p>
          <a:p>
            <a:pPr marL="742950" indent="-742950" algn="just">
              <a:buAutoNum type="alphaLcParenR"/>
            </a:pPr>
            <a:r>
              <a:rPr lang="it-IT" sz="3800" dirty="0" smtClean="0"/>
              <a:t>Eccesso di potere giurisdizionale: sconfinamento del g.a. nel merito; rifiuto di esercizio della giurisdizione </a:t>
            </a:r>
          </a:p>
          <a:p>
            <a:pPr marL="742950" indent="-742950" algn="just">
              <a:buAutoNum type="alphaLcParenR"/>
            </a:pPr>
            <a:endParaRPr lang="it-IT" sz="3800" dirty="0" smtClean="0"/>
          </a:p>
          <a:p>
            <a:pPr marL="742950" indent="-742950" algn="just"/>
            <a:endParaRPr lang="it-IT" sz="3800" dirty="0" smtClean="0"/>
          </a:p>
          <a:p>
            <a:pPr algn="just"/>
            <a:endParaRPr lang="it-IT" sz="3800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80920" cy="5976664"/>
          </a:xfrm>
        </p:spPr>
        <p:txBody>
          <a:bodyPr>
            <a:normAutofit/>
          </a:bodyPr>
          <a:lstStyle/>
          <a:p>
            <a:pPr algn="ctr"/>
            <a:r>
              <a:rPr lang="it-IT" sz="3800" dirty="0" smtClean="0"/>
              <a:t>Conlclusioni</a:t>
            </a:r>
          </a:p>
          <a:p>
            <a:pPr algn="just"/>
            <a:r>
              <a:rPr lang="it-IT" sz="3800" dirty="0" smtClean="0"/>
              <a:t>Il problema dei criteri di riparto della giurisdizione </a:t>
            </a:r>
          </a:p>
          <a:p>
            <a:pPr algn="just"/>
            <a:endParaRPr lang="it-IT" sz="3800" dirty="0" smtClean="0"/>
          </a:p>
          <a:p>
            <a:pPr algn="just"/>
            <a:r>
              <a:rPr lang="it-IT" sz="3800" dirty="0" smtClean="0"/>
              <a:t>La Costituzione cristallizza il sistema duale; rende però più effettiva la tutela: art.24; 103; 111; 113; 125.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8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0920" cy="5832648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2800" dirty="0" smtClean="0"/>
              <a:t>Premesse concettuali alla giustizia amministrativa  </a:t>
            </a:r>
          </a:p>
          <a:p>
            <a:pPr algn="just"/>
            <a:endParaRPr lang="it-IT" dirty="0" smtClean="0">
              <a:latin typeface="Times New Roman"/>
              <a:cs typeface="Times New Roman"/>
            </a:endParaRPr>
          </a:p>
          <a:p>
            <a:pPr algn="ctr"/>
            <a:r>
              <a:rPr lang="it-IT" dirty="0">
                <a:latin typeface="Times New Roman"/>
                <a:cs typeface="Times New Roman"/>
              </a:rPr>
              <a:t>Diritto </a:t>
            </a:r>
            <a:r>
              <a:rPr lang="it-IT" dirty="0" smtClean="0">
                <a:latin typeface="Times New Roman"/>
                <a:cs typeface="Times New Roman"/>
              </a:rPr>
              <a:t>soggettivo</a:t>
            </a:r>
          </a:p>
          <a:p>
            <a:pPr algn="just"/>
            <a:r>
              <a:rPr lang="it-IT" dirty="0">
                <a:latin typeface="Times New Roman"/>
                <a:cs typeface="Times New Roman"/>
              </a:rPr>
              <a:t> </a:t>
            </a:r>
            <a:endParaRPr lang="it-IT" dirty="0" smtClean="0">
              <a:latin typeface="Times New Roman"/>
              <a:cs typeface="Times New Roman"/>
            </a:endParaRPr>
          </a:p>
          <a:p>
            <a:pPr algn="ctr"/>
            <a:endParaRPr lang="it-IT" dirty="0" smtClean="0">
              <a:latin typeface="Times New Roman"/>
              <a:cs typeface="Times New Roman"/>
            </a:endParaRPr>
          </a:p>
          <a:p>
            <a:pPr algn="ctr"/>
            <a:endParaRPr lang="it-IT" dirty="0" smtClean="0">
              <a:latin typeface="Times New Roman"/>
              <a:cs typeface="Times New Roman"/>
            </a:endParaRPr>
          </a:p>
          <a:p>
            <a:pPr algn="ctr"/>
            <a:r>
              <a:rPr lang="it-IT" dirty="0">
                <a:latin typeface="Times New Roman"/>
                <a:cs typeface="Times New Roman"/>
              </a:rPr>
              <a:t> </a:t>
            </a:r>
            <a:r>
              <a:rPr lang="it-IT" dirty="0" smtClean="0">
                <a:latin typeface="Times New Roman"/>
                <a:cs typeface="Times New Roman"/>
              </a:rPr>
              <a:t>      Ambito di libertà di azione riconosciuto da legge per consentire al titolare la realizzazione del proprio interesse</a:t>
            </a:r>
          </a:p>
          <a:p>
            <a:pPr algn="ctr"/>
            <a:endParaRPr lang="it-IT" dirty="0" smtClean="0">
              <a:latin typeface="Times New Roman"/>
              <a:cs typeface="Times New Roman"/>
            </a:endParaRPr>
          </a:p>
          <a:p>
            <a:pPr algn="just"/>
            <a:r>
              <a:rPr lang="it-IT" dirty="0" smtClean="0">
                <a:latin typeface="Times New Roman"/>
                <a:cs typeface="Times New Roman"/>
              </a:rPr>
              <a:t>Autonomia </a:t>
            </a:r>
            <a:r>
              <a:rPr lang="it-IT" dirty="0">
                <a:latin typeface="Times New Roman"/>
                <a:cs typeface="Times New Roman"/>
              </a:rPr>
              <a:t>dei privati </a:t>
            </a:r>
            <a:r>
              <a:rPr lang="it-IT" dirty="0" smtClean="0">
                <a:latin typeface="Times New Roman"/>
                <a:cs typeface="Times New Roman"/>
              </a:rPr>
              <a:t>è riconosciuta e sono posti limiti esterni               il giudice controlla solo il superamento di tali limiti; resta indifferente al se e al come sia stato perseguito lo scopo privato.</a:t>
            </a:r>
            <a:endParaRPr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2" name="Freccia in giù 1"/>
          <p:cNvSpPr/>
          <p:nvPr/>
        </p:nvSpPr>
        <p:spPr>
          <a:xfrm>
            <a:off x="4067944" y="19888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rientrata 3"/>
          <p:cNvSpPr/>
          <p:nvPr/>
        </p:nvSpPr>
        <p:spPr>
          <a:xfrm>
            <a:off x="1331640" y="4605396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68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280920" cy="633670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it-IT" sz="3400" dirty="0" smtClean="0"/>
              <a:t>Premesse concettuali alla giustizia amministrativa  </a:t>
            </a:r>
          </a:p>
          <a:p>
            <a:pPr algn="ctr"/>
            <a:r>
              <a:rPr lang="it-IT" sz="3400" dirty="0" smtClean="0">
                <a:cs typeface="Times New Roman"/>
              </a:rPr>
              <a:t> </a:t>
            </a:r>
          </a:p>
          <a:p>
            <a:pPr algn="ctr"/>
            <a:r>
              <a:rPr lang="it-IT" sz="3400" dirty="0" smtClean="0">
                <a:cs typeface="Times New Roman"/>
              </a:rPr>
              <a:t>Potestà nel d. privato e nel d. pubblico e controllo giudiziario</a:t>
            </a:r>
          </a:p>
          <a:p>
            <a:pPr algn="ctr"/>
            <a:endParaRPr lang="it-IT" sz="3400" dirty="0" smtClean="0">
              <a:cs typeface="Times New Roman"/>
            </a:endParaRPr>
          </a:p>
          <a:p>
            <a:pPr algn="ctr"/>
            <a:r>
              <a:rPr lang="it-IT" sz="3400" dirty="0" smtClean="0">
                <a:cs typeface="Times New Roman"/>
              </a:rPr>
              <a:t>Funzione: sequenza di atti rilevante ai fini del controllo </a:t>
            </a:r>
          </a:p>
          <a:p>
            <a:pPr algn="ctr"/>
            <a:endParaRPr lang="it-IT" dirty="0" smtClean="0">
              <a:cs typeface="Times New Roman"/>
            </a:endParaRPr>
          </a:p>
          <a:p>
            <a:pPr algn="ctr"/>
            <a:r>
              <a:rPr lang="it-IT" dirty="0" smtClean="0">
                <a:cs typeface="Times New Roman"/>
              </a:rPr>
              <a:t>***</a:t>
            </a:r>
            <a:endParaRPr lang="it-IT" dirty="0">
              <a:cs typeface="Times New Roman"/>
            </a:endParaRPr>
          </a:p>
          <a:p>
            <a:pPr algn="just"/>
            <a:r>
              <a:rPr lang="it-IT" sz="4000" dirty="0" smtClean="0">
                <a:cs typeface="Times New Roman"/>
              </a:rPr>
              <a:t>Giurisdizione civile → risoluzione controversie tra privati: divieto di autotutela; affermazione concreta dell’ordinamento; stabilità e certezza dei rapporti e dei traffici → giudicato = incontrovertibilità dell’accertamento</a:t>
            </a:r>
            <a:r>
              <a:rPr lang="it-IT" sz="4000" dirty="0">
                <a:cs typeface="Times New Roman"/>
              </a:rPr>
              <a:t> </a:t>
            </a:r>
            <a:r>
              <a:rPr lang="it-IT" sz="4000" dirty="0" smtClean="0">
                <a:cs typeface="Times New Roman"/>
              </a:rPr>
              <a:t>→ esecuzione forzata è regola  (eccezioni le prestazioni infungibili). </a:t>
            </a:r>
          </a:p>
          <a:p>
            <a:pPr algn="just"/>
            <a:r>
              <a:rPr lang="it-IT" sz="4000" dirty="0" smtClean="0">
                <a:cs typeface="Times New Roman"/>
              </a:rPr>
              <a:t>Giurisdizione penale → modus di realizzazione della potestà punitiva → accertamento incontrovertibile, salva revisione dei processi → esecuzione forzata limitata da misure premiali </a:t>
            </a:r>
            <a:r>
              <a:rPr lang="it-IT" sz="4000" i="1" dirty="0" smtClean="0">
                <a:cs typeface="Times New Roman"/>
              </a:rPr>
              <a:t>ad </a:t>
            </a:r>
            <a:r>
              <a:rPr lang="it-IT" sz="4000" i="1" dirty="0" err="1" smtClean="0">
                <a:cs typeface="Times New Roman"/>
              </a:rPr>
              <a:t>personam</a:t>
            </a:r>
            <a:r>
              <a:rPr lang="it-IT" sz="4000" dirty="0" smtClean="0">
                <a:cs typeface="Times New Roman"/>
              </a:rPr>
              <a:t> 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26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280920" cy="6336704"/>
          </a:xfrm>
        </p:spPr>
        <p:txBody>
          <a:bodyPr>
            <a:normAutofit fontScale="47500" lnSpcReduction="20000"/>
          </a:bodyPr>
          <a:lstStyle/>
          <a:p>
            <a:pPr algn="just"/>
            <a:endParaRPr lang="it-IT" dirty="0" smtClean="0">
              <a:cs typeface="Times New Roman"/>
            </a:endParaRPr>
          </a:p>
          <a:p>
            <a:pPr algn="just"/>
            <a:r>
              <a:rPr lang="it-IT" dirty="0" smtClean="0">
                <a:cs typeface="Times New Roman"/>
              </a:rPr>
              <a:t>  </a:t>
            </a:r>
            <a:r>
              <a:rPr lang="it-IT" sz="5900" dirty="0">
                <a:cs typeface="Times New Roman"/>
              </a:rPr>
              <a:t>Giurisdizione nei confronti di P.A. → tutela delle situazioni giuridiche soggettive nei confronti dei poteri della P.A.; affermazione del principio di </a:t>
            </a:r>
            <a:r>
              <a:rPr lang="it-IT" sz="5900" dirty="0" smtClean="0">
                <a:cs typeface="Times New Roman"/>
              </a:rPr>
              <a:t>legalità ma anche rispetto della tutela dell’interesse pubblico → </a:t>
            </a:r>
            <a:r>
              <a:rPr lang="it-IT" sz="5900" dirty="0">
                <a:cs typeface="Times New Roman"/>
              </a:rPr>
              <a:t>giudicato = incontrovertibilità </a:t>
            </a:r>
            <a:r>
              <a:rPr lang="it-IT" sz="5900" dirty="0" smtClean="0">
                <a:cs typeface="Times New Roman"/>
              </a:rPr>
              <a:t>dell’accertamento → esecuzione è soggetta a valutazione di opportunità (il giudizio di ottemperanza, come giudizio di merito, segue il giudizio di legittimità) nel senso che fatti materiali o giuridici successivi al giudicato ne possono condizionare in modo determinante l’esecuzione, </a:t>
            </a:r>
            <a:r>
              <a:rPr lang="it-IT" sz="5900" b="1" dirty="0" smtClean="0">
                <a:cs typeface="Times New Roman"/>
              </a:rPr>
              <a:t>senza elusione del giudicato</a:t>
            </a:r>
            <a:r>
              <a:rPr lang="it-IT" sz="5900" dirty="0" smtClean="0">
                <a:cs typeface="Times New Roman"/>
              </a:rPr>
              <a:t>.</a:t>
            </a:r>
          </a:p>
          <a:p>
            <a:pPr algn="just"/>
            <a:r>
              <a:rPr lang="it-IT" sz="5900" dirty="0" smtClean="0">
                <a:cs typeface="Times New Roman"/>
              </a:rPr>
              <a:t>Es.  annullata mancata promozione di chi è andato, nelle more, in pensione; costruzione di opera pubblica su terreno privato illegittimamente espropriato; autorizzazione a costruire illegittimamente negata per attività in seguito vietata da norma successiva ( nuovo PRG); 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933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0920" cy="5832648"/>
          </a:xfrm>
        </p:spPr>
        <p:txBody>
          <a:bodyPr>
            <a:normAutofit fontScale="92500"/>
          </a:bodyPr>
          <a:lstStyle/>
          <a:p>
            <a:pPr algn="just"/>
            <a:endParaRPr lang="it-IT" dirty="0" smtClean="0">
              <a:cs typeface="Times New Roman"/>
            </a:endParaRPr>
          </a:p>
          <a:p>
            <a:pPr algn="just"/>
            <a:r>
              <a:rPr lang="it-IT" dirty="0" smtClean="0">
                <a:cs typeface="Times New Roman"/>
              </a:rPr>
              <a:t>  </a:t>
            </a:r>
            <a:r>
              <a:rPr lang="it-IT" sz="3800" b="1" dirty="0" smtClean="0">
                <a:cs typeface="Times New Roman"/>
              </a:rPr>
              <a:t> </a:t>
            </a:r>
            <a:r>
              <a:rPr lang="it-IT" sz="4000" dirty="0">
                <a:cs typeface="Times New Roman"/>
              </a:rPr>
              <a:t>Se la fattispecie sui cui incide </a:t>
            </a:r>
            <a:r>
              <a:rPr lang="it-IT" sz="4000" dirty="0" smtClean="0">
                <a:cs typeface="Times New Roman"/>
              </a:rPr>
              <a:t>il giudicato </a:t>
            </a:r>
            <a:r>
              <a:rPr lang="it-IT" sz="4000" dirty="0" err="1" smtClean="0">
                <a:cs typeface="Times New Roman"/>
              </a:rPr>
              <a:t>amm</a:t>
            </a:r>
            <a:r>
              <a:rPr lang="it-IT" sz="4000" dirty="0" smtClean="0">
                <a:cs typeface="Times New Roman"/>
              </a:rPr>
              <a:t>. è </a:t>
            </a:r>
            <a:r>
              <a:rPr lang="it-IT" sz="4000" dirty="0">
                <a:cs typeface="Times New Roman"/>
              </a:rPr>
              <a:t>orientata al futuro, l’esecuzione deve tenere in considerazione fatti e norme sopravvenuti che possono inibirla. </a:t>
            </a:r>
            <a:endParaRPr lang="it-IT" sz="4000" dirty="0" smtClean="0">
              <a:cs typeface="Times New Roman"/>
            </a:endParaRPr>
          </a:p>
          <a:p>
            <a:pPr algn="just"/>
            <a:r>
              <a:rPr lang="it-IT" sz="4000" dirty="0" smtClean="0">
                <a:cs typeface="Times New Roman"/>
              </a:rPr>
              <a:t>I tempi del giudizio sono determinanti: più decide rapidamente il giudice, più riesce a condizionare anche l’attività futura della p.a.  </a:t>
            </a:r>
            <a:endParaRPr lang="it-IT" sz="4000" dirty="0">
              <a:cs typeface="Times New Roman"/>
            </a:endParaRPr>
          </a:p>
          <a:p>
            <a:pPr algn="just"/>
            <a:endParaRPr lang="it-IT" sz="3800" dirty="0" smtClean="0">
              <a:cs typeface="Times New Roman"/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451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0920" cy="583264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it-IT" dirty="0" smtClean="0">
              <a:cs typeface="Times New Roman"/>
            </a:endParaRPr>
          </a:p>
          <a:p>
            <a:pPr algn="just"/>
            <a:r>
              <a:rPr lang="it-IT" dirty="0" smtClean="0">
                <a:cs typeface="Times New Roman"/>
              </a:rPr>
              <a:t>  </a:t>
            </a:r>
            <a:r>
              <a:rPr lang="it-IT" sz="3200" b="1" dirty="0" smtClean="0">
                <a:cs typeface="Times New Roman"/>
              </a:rPr>
              <a:t>Quali i vincoli sull’azione futura della p.a. ?</a:t>
            </a:r>
          </a:p>
          <a:p>
            <a:pPr algn="just"/>
            <a:r>
              <a:rPr lang="it-IT" sz="3200" dirty="0" smtClean="0">
                <a:cs typeface="Times New Roman"/>
              </a:rPr>
              <a:t>  annullamento «salvi </a:t>
            </a:r>
            <a:r>
              <a:rPr lang="it-IT" sz="3200" dirty="0">
                <a:cs typeface="Times New Roman"/>
              </a:rPr>
              <a:t>gli ulteriori atti della </a:t>
            </a:r>
            <a:r>
              <a:rPr lang="it-IT" sz="3200" dirty="0" smtClean="0">
                <a:cs typeface="Times New Roman"/>
              </a:rPr>
              <a:t>P.A» T.U. </a:t>
            </a:r>
            <a:r>
              <a:rPr lang="it-IT" sz="3200" dirty="0" err="1" smtClean="0">
                <a:cs typeface="Times New Roman"/>
              </a:rPr>
              <a:t>C.d.S</a:t>
            </a:r>
            <a:r>
              <a:rPr lang="it-IT" sz="3200" dirty="0" smtClean="0">
                <a:cs typeface="Times New Roman"/>
              </a:rPr>
              <a:t>.</a:t>
            </a:r>
          </a:p>
          <a:p>
            <a:pPr algn="just"/>
            <a:r>
              <a:rPr lang="it-IT" sz="3200" dirty="0" smtClean="0">
                <a:cs typeface="Times New Roman"/>
              </a:rPr>
              <a:t>Oggi l’espressione non c’è più nel c.p.a. Anzi si afferma che la nullità dell’atto per elusione o violazione del giudicato è dichiarata dal g. dell’ottemperanza; salvo art.34 cpa</a:t>
            </a:r>
          </a:p>
          <a:p>
            <a:pPr algn="just"/>
            <a:r>
              <a:rPr lang="it-IT" sz="3200" dirty="0" smtClean="0">
                <a:cs typeface="Times New Roman"/>
              </a:rPr>
              <a:t>resta il problema di definire quando c’è elusione e violazione e i limiti di efficacia della sentenza (non solo rescindente, ma ripristinatoria e conformativa).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82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0920" cy="5832648"/>
          </a:xfrm>
        </p:spPr>
        <p:txBody>
          <a:bodyPr>
            <a:normAutofit lnSpcReduction="10000"/>
          </a:bodyPr>
          <a:lstStyle/>
          <a:p>
            <a:pPr algn="just"/>
            <a:endParaRPr lang="it-IT" dirty="0" smtClean="0">
              <a:cs typeface="Times New Roman"/>
            </a:endParaRPr>
          </a:p>
          <a:p>
            <a:pPr algn="just"/>
            <a:r>
              <a:rPr lang="it-IT" dirty="0" smtClean="0">
                <a:cs typeface="Times New Roman"/>
              </a:rPr>
              <a:t> </a:t>
            </a:r>
            <a:r>
              <a:rPr lang="it-IT" sz="2800" dirty="0" smtClean="0">
                <a:cs typeface="Times New Roman"/>
              </a:rPr>
              <a:t>Art.34 c.p.a.«</a:t>
            </a:r>
            <a:r>
              <a:rPr lang="it-IT" sz="2800" i="1" dirty="0" smtClean="0">
                <a:cs typeface="Times New Roman"/>
              </a:rPr>
              <a:t>In </a:t>
            </a:r>
            <a:r>
              <a:rPr lang="it-IT" sz="2800" i="1" dirty="0">
                <a:cs typeface="Times New Roman"/>
              </a:rPr>
              <a:t>nessun caso il g.a. può pronunciare con riferimento a poteri amministrativi non ancora </a:t>
            </a:r>
            <a:r>
              <a:rPr lang="it-IT" sz="2800" i="1" dirty="0" smtClean="0">
                <a:cs typeface="Times New Roman"/>
              </a:rPr>
              <a:t>esercitati</a:t>
            </a:r>
            <a:r>
              <a:rPr lang="it-IT" sz="2800" dirty="0" smtClean="0">
                <a:cs typeface="Times New Roman"/>
              </a:rPr>
              <a:t>».</a:t>
            </a:r>
          </a:p>
          <a:p>
            <a:pPr algn="just"/>
            <a:r>
              <a:rPr lang="it-IT" sz="2800" dirty="0" smtClean="0">
                <a:cs typeface="Times New Roman"/>
              </a:rPr>
              <a:t>E’ inammissibile vincolo </a:t>
            </a:r>
            <a:r>
              <a:rPr lang="it-IT" sz="2800" i="1" dirty="0" smtClean="0">
                <a:cs typeface="Times New Roman"/>
              </a:rPr>
              <a:t>pro futuro su p.a.</a:t>
            </a:r>
            <a:r>
              <a:rPr lang="it-IT" sz="2800" dirty="0" smtClean="0">
                <a:cs typeface="Times New Roman"/>
              </a:rPr>
              <a:t>↔  separazione dei poteri </a:t>
            </a:r>
          </a:p>
          <a:p>
            <a:pPr algn="just"/>
            <a:r>
              <a:rPr lang="it-IT" sz="2800" dirty="0" smtClean="0">
                <a:cs typeface="Times New Roman"/>
              </a:rPr>
              <a:t>Nel progetto del cpa era connessa ad azione di accertamento, poi non disciplinata (ammessa in giurisprudenza)</a:t>
            </a:r>
          </a:p>
          <a:p>
            <a:pPr algn="just"/>
            <a:endParaRPr lang="it-IT" sz="2800" dirty="0" smtClean="0">
              <a:cs typeface="Times New Roman"/>
            </a:endParaRPr>
          </a:p>
          <a:p>
            <a:pPr algn="just"/>
            <a:r>
              <a:rPr lang="it-IT" sz="2800" dirty="0" smtClean="0">
                <a:cs typeface="Times New Roman"/>
              </a:rPr>
              <a:t>Giurisdizione ↔ discrezionalità e inesauribilità del potere amministrativo: oggi sempre meno anche in nome dell’effettività, art.1 c.p.a. 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1119-4B4B-4E03-A187-1C17F72E5ED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82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1009</TotalTime>
  <Words>2359</Words>
  <Application>Microsoft Office PowerPoint</Application>
  <PresentationFormat>On-screen Show (4:3)</PresentationFormat>
  <Paragraphs>210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Equinozio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Angelo Lalli</dc:creator>
  <cp:lastModifiedBy>Sony</cp:lastModifiedBy>
  <cp:revision>106</cp:revision>
  <cp:lastPrinted>2015-01-16T14:02:40Z</cp:lastPrinted>
  <dcterms:created xsi:type="dcterms:W3CDTF">2014-11-24T11:33:37Z</dcterms:created>
  <dcterms:modified xsi:type="dcterms:W3CDTF">2015-02-25T10:09:09Z</dcterms:modified>
</cp:coreProperties>
</file>