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98" r:id="rId2"/>
    <p:sldId id="256" r:id="rId3"/>
    <p:sldId id="257" r:id="rId4"/>
    <p:sldId id="258" r:id="rId5"/>
    <p:sldId id="297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2" r:id="rId18"/>
    <p:sldId id="271" r:id="rId19"/>
    <p:sldId id="270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4" r:id="rId28"/>
    <p:sldId id="283" r:id="rId29"/>
    <p:sldId id="280" r:id="rId30"/>
    <p:sldId id="281" r:id="rId31"/>
    <p:sldId id="282" r:id="rId32"/>
    <p:sldId id="287" r:id="rId33"/>
    <p:sldId id="286" r:id="rId34"/>
    <p:sldId id="285" r:id="rId35"/>
    <p:sldId id="291" r:id="rId36"/>
    <p:sldId id="290" r:id="rId37"/>
    <p:sldId id="289" r:id="rId38"/>
    <p:sldId id="288" r:id="rId39"/>
    <p:sldId id="292" r:id="rId40"/>
    <p:sldId id="293" r:id="rId41"/>
    <p:sldId id="294" r:id="rId42"/>
    <p:sldId id="296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4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58DE0-AF86-4831-BD0C-3844AF0D2EA6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7A74-E76A-4C3B-B62E-DC953954477C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1195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7A74-E76A-4C3B-B62E-DC953954477C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9262-D230-46DF-B1BA-C8F080159B25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DFA-598C-4D49-9216-94D2618C007D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87B70-B4CD-4F4B-936C-4A4598155313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8458-B6F7-4570-8D59-AE3F9F5413D5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F057B-D795-463D-8F94-BF0AE39CA825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7BE-F596-47FC-ADC6-FE70A315AB7F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D5C-15F0-4FFA-8BE4-D5B46D895765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BAA-EF35-4FC4-B1F4-49BC7F675464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68DF-46BA-473B-8B79-40C9E90A33F7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BDF9-13DB-4AE6-818E-CF7138B46B35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B4F-EF1F-4FE4-8E30-F9466DDF9A6E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276884-18A3-4FAC-8846-5A3F2CCB66B1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851648" cy="31242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Diritto </a:t>
            </a:r>
            <a:r>
              <a:rPr lang="it-IT" dirty="0" smtClean="0"/>
              <a:t>dei beni e servizi pubblici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Prof. Angelo Lalli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62400"/>
            <a:ext cx="7854696" cy="2286000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/>
              <a:t>I beni pubblici nel c.c. del 1942</a:t>
            </a:r>
            <a:endParaRPr lang="it-IT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600" dirty="0" smtClean="0"/>
              <a:t>826 cc patrimonio </a:t>
            </a:r>
            <a:r>
              <a:rPr lang="it-IT" sz="3600" dirty="0" smtClean="0"/>
              <a:t>indisponibile </a:t>
            </a:r>
            <a:r>
              <a:rPr lang="it-IT" sz="3600" dirty="0" smtClean="0">
                <a:latin typeface="Times New Roman"/>
                <a:cs typeface="Times New Roman"/>
              </a:rPr>
              <a:t>→vincolo di destinazione in astratto compatibile con proprietà privata → in concreto la commercialità è comunque ridotta.</a:t>
            </a:r>
          </a:p>
          <a:p>
            <a:pPr algn="just"/>
            <a:endParaRPr lang="it-IT" sz="3600" dirty="0" smtClean="0">
              <a:latin typeface="Times New Roman"/>
              <a:cs typeface="Times New Roman"/>
            </a:endParaRPr>
          </a:p>
          <a:p>
            <a:pPr algn="just"/>
            <a:r>
              <a:rPr lang="it-IT" sz="3600" dirty="0" smtClean="0">
                <a:latin typeface="Times New Roman"/>
                <a:cs typeface="Times New Roman"/>
              </a:rPr>
              <a:t>Si conferma la proprietà privata delle altre categorie di beni → residuale, ma non necessariamente limitata </a:t>
            </a:r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943600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600" dirty="0" smtClean="0"/>
              <a:t>I beni pubblici nel c.c. 1942</a:t>
            </a:r>
          </a:p>
          <a:p>
            <a:pPr algn="just"/>
            <a:r>
              <a:rPr lang="it-IT" sz="3600" dirty="0" smtClean="0"/>
              <a:t> Le incongruenze delle classificazioni </a:t>
            </a:r>
            <a:r>
              <a:rPr lang="it-IT" sz="3600" dirty="0" smtClean="0">
                <a:latin typeface="Times New Roman"/>
                <a:cs typeface="Times New Roman"/>
              </a:rPr>
              <a:t>→ alcuni beni patrimonio indisponibile perché non demanio? (es. beni archeologici nel sottosuolo)</a:t>
            </a:r>
          </a:p>
          <a:p>
            <a:pPr algn="just"/>
            <a:r>
              <a:rPr lang="it-IT" sz="3600" dirty="0" smtClean="0">
                <a:latin typeface="Times New Roman"/>
                <a:cs typeface="Times New Roman"/>
              </a:rPr>
              <a:t>Vi sono beni demaniali alienabili, quando sia venuta meno la destinazione: es. strade/ aerodromi non più </a:t>
            </a:r>
            <a:r>
              <a:rPr lang="it-IT" sz="3600" dirty="0" smtClean="0">
                <a:latin typeface="Times New Roman"/>
                <a:cs typeface="Times New Roman"/>
              </a:rPr>
              <a:t>aperti a uso pubblico →</a:t>
            </a:r>
            <a:r>
              <a:rPr lang="it-IT" sz="3600" dirty="0" smtClean="0">
                <a:latin typeface="Times New Roman"/>
                <a:cs typeface="Times New Roman"/>
              </a:rPr>
              <a:t>sdemanializzazione → patrimonio → alienabilità. Analogamente per alcuni beni del patrimonio indisponibile.</a:t>
            </a:r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9436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 </a:t>
            </a:r>
            <a:r>
              <a:rPr lang="it-IT" sz="3600" dirty="0" smtClean="0"/>
              <a:t>Se con la demanialità si voleva garantire l’assoluta incommercialità l’elenco doveva essere diverso e lo stesso vale per il patrimonio indisponibile; </a:t>
            </a:r>
          </a:p>
          <a:p>
            <a:pPr algn="just"/>
            <a:r>
              <a:rPr lang="it-IT" sz="3600" dirty="0" smtClean="0"/>
              <a:t>La distiznione demanio/ patr. indisp.  non è giustificata neanche per l’autotutela </a:t>
            </a:r>
            <a:r>
              <a:rPr lang="it-IT" sz="3600" dirty="0" smtClean="0">
                <a:latin typeface="Times New Roman"/>
                <a:cs typeface="Times New Roman"/>
              </a:rPr>
              <a:t>→ammessa anche per il patr. indisp. (miniere, foreste, cose d’arte secondo la legislazione di settore)</a:t>
            </a:r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Non è vero neanche che solo i beni del p.indisp.</a:t>
            </a:r>
          </a:p>
          <a:p>
            <a:pPr algn="just"/>
            <a:r>
              <a:rPr lang="it-IT" sz="3200" dirty="0" smtClean="0"/>
              <a:t>sarebbero usucapibili </a:t>
            </a:r>
            <a:r>
              <a:rPr lang="it-IT" sz="3200" dirty="0" smtClean="0">
                <a:latin typeface="Times New Roman"/>
                <a:cs typeface="Times New Roman"/>
              </a:rPr>
              <a:t>→ i beni del demanio artificiale, se perdono la destinazione (come i beni del p. </a:t>
            </a:r>
            <a:r>
              <a:rPr lang="it-IT" sz="3200" dirty="0" err="1" smtClean="0">
                <a:latin typeface="Times New Roman"/>
                <a:cs typeface="Times New Roman"/>
              </a:rPr>
              <a:t>indisp</a:t>
            </a:r>
            <a:r>
              <a:rPr lang="it-IT" sz="3200" dirty="0" smtClean="0">
                <a:latin typeface="Times New Roman"/>
                <a:cs typeface="Times New Roman"/>
              </a:rPr>
              <a:t>.), sono usucapibili. Non usucapibili i beni naturali del p. indisp. (foreste)</a:t>
            </a:r>
          </a:p>
          <a:p>
            <a:pPr algn="ctr"/>
            <a:r>
              <a:rPr lang="it-IT" sz="3200" dirty="0" smtClean="0">
                <a:latin typeface="Times New Roman"/>
                <a:cs typeface="Times New Roman"/>
              </a:rPr>
              <a:t>Occorrono altri ordini nozionali </a:t>
            </a:r>
          </a:p>
          <a:p>
            <a:pPr algn="ctr"/>
            <a:endParaRPr lang="it-IT" sz="3200" dirty="0" smtClean="0">
              <a:latin typeface="Times New Roman"/>
              <a:cs typeface="Times New Roman"/>
            </a:endParaRPr>
          </a:p>
          <a:p>
            <a:pPr algn="ctr"/>
            <a:endParaRPr lang="it-IT" sz="3200" dirty="0" smtClean="0">
              <a:latin typeface="Times New Roman"/>
              <a:cs typeface="Times New Roman"/>
            </a:endParaRPr>
          </a:p>
          <a:p>
            <a:pPr algn="ctr"/>
            <a:r>
              <a:rPr lang="it-IT" sz="3200" dirty="0" smtClean="0">
                <a:latin typeface="Times New Roman"/>
                <a:cs typeface="Times New Roman"/>
              </a:rPr>
              <a:t>Gli apporti della dottrina </a:t>
            </a:r>
          </a:p>
          <a:p>
            <a:pPr algn="ctr"/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43434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94360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I beni pubblici nel c.c. 1942</a:t>
            </a:r>
          </a:p>
          <a:p>
            <a:pPr algn="just"/>
            <a:r>
              <a:rPr lang="it-IT" sz="3600" dirty="0" smtClean="0"/>
              <a:t> </a:t>
            </a:r>
            <a:r>
              <a:rPr lang="it-IT" sz="3600" b="1" dirty="0" smtClean="0"/>
              <a:t>Giannini, 1962</a:t>
            </a:r>
            <a:r>
              <a:rPr lang="it-IT" sz="3600" dirty="0" smtClean="0"/>
              <a:t>: a) proprietà collettiva, b) individuale privata e c) divisa.</a:t>
            </a:r>
          </a:p>
          <a:p>
            <a:pPr algn="just"/>
            <a:r>
              <a:rPr lang="it-IT" sz="3600" dirty="0" smtClean="0"/>
              <a:t>a) Cose che rendono utilità direttamente alla collettività </a:t>
            </a:r>
            <a:r>
              <a:rPr lang="it-IT" sz="3600" dirty="0" smtClean="0">
                <a:latin typeface="Times New Roman"/>
                <a:cs typeface="Times New Roman"/>
              </a:rPr>
              <a:t>→ appartenza all’ente pubblico è di mero servizio →oggetto sono i beni che possono offrire utilità direttamente alla collettività (servizi indivisibili); deve essere solo disciplinato l’uso contemporaneo per evitare turbative ai diritti di ciascuno.</a:t>
            </a:r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9436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600" dirty="0" smtClean="0"/>
              <a:t>Beni collettivi sono i beni demaniali in senso stretto </a:t>
            </a:r>
            <a:r>
              <a:rPr lang="it-IT" sz="3600" dirty="0" smtClean="0">
                <a:latin typeface="Times New Roman"/>
                <a:cs typeface="Times New Roman"/>
              </a:rPr>
              <a:t>→aperti al godimento universale per le illimitate utilità che sono idonei a prestare (mare, fiumi, strade, lidi, spiagge) → imputazione di servizio all’ente territoriale, perché esponenziale della comunità e istituzionale curatore dei suoi interessi generali → solo immobili perchè è impossibile l’uso contemporaneo di mobili</a:t>
            </a:r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Nei confronti di questi beni collettivi sussiterebbero diritti civili collettivi tutelabili sia contro autorità sia contro altri consociati.</a:t>
            </a:r>
          </a:p>
          <a:p>
            <a:pPr algn="just"/>
            <a:r>
              <a:rPr lang="it-IT" sz="3200" dirty="0" smtClean="0"/>
              <a:t>L’ente gestore però esrecita poteri autoritativi </a:t>
            </a:r>
            <a:r>
              <a:rPr lang="it-IT" sz="3200" dirty="0" smtClean="0">
                <a:latin typeface="Times New Roman"/>
                <a:cs typeface="Times New Roman"/>
              </a:rPr>
              <a:t>→diritti divengono interessi legittimi;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Il diritto vivente non ha però riconosciuto la tutelabilità di tali diritti nei confronti dell’ente pubblico, sebbene proprietario meramente formale.</a:t>
            </a:r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I beni pubblici nel c.c. 1942</a:t>
            </a:r>
          </a:p>
          <a:p>
            <a:pPr algn="just"/>
            <a:endParaRPr lang="it-IT" sz="3600" dirty="0" smtClean="0"/>
          </a:p>
          <a:p>
            <a:pPr algn="just"/>
            <a:r>
              <a:rPr lang="it-IT" sz="3600" dirty="0" smtClean="0"/>
              <a:t>Proprietà individuale </a:t>
            </a:r>
            <a:r>
              <a:rPr lang="it-IT" sz="3600" dirty="0" smtClean="0">
                <a:latin typeface="Times New Roman"/>
                <a:cs typeface="Times New Roman"/>
              </a:rPr>
              <a:t>↔ proprietà collettiva </a:t>
            </a:r>
          </a:p>
          <a:p>
            <a:pPr algn="just"/>
            <a:endParaRPr lang="it-IT" sz="3600" dirty="0" smtClean="0"/>
          </a:p>
          <a:p>
            <a:pPr algn="just"/>
            <a:r>
              <a:rPr lang="it-IT" sz="3600" dirty="0" smtClean="0"/>
              <a:t> a) Proprietà individuale privata dell’ente pubblico </a:t>
            </a:r>
          </a:p>
          <a:p>
            <a:pPr algn="just"/>
            <a:r>
              <a:rPr lang="it-IT" sz="3600" dirty="0" smtClean="0"/>
              <a:t>b) Proprietà individuale pubblica dell’ente pubblico </a:t>
            </a:r>
          </a:p>
          <a:p>
            <a:pPr algn="just"/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 fontScale="92500"/>
          </a:bodyPr>
          <a:lstStyle/>
          <a:p>
            <a:pPr algn="ctr"/>
            <a:r>
              <a:rPr lang="it-IT" sz="3600" dirty="0" smtClean="0"/>
              <a:t>I beni pubblici nel c.c. 1942</a:t>
            </a:r>
          </a:p>
          <a:p>
            <a:pPr algn="just"/>
            <a:r>
              <a:rPr lang="it-IT" sz="3600" dirty="0" smtClean="0"/>
              <a:t>b) Destinazione del bene </a:t>
            </a:r>
            <a:r>
              <a:rPr lang="it-IT" sz="3600" dirty="0" smtClean="0">
                <a:latin typeface="Times New Roman"/>
                <a:cs typeface="Times New Roman"/>
              </a:rPr>
              <a:t>→ indisponibilità → proposta Giannini di diversa catalogazione:</a:t>
            </a:r>
          </a:p>
          <a:p>
            <a:pPr marL="742950" indent="-742950" algn="just">
              <a:buAutoNum type="arabicParenR"/>
            </a:pPr>
            <a:r>
              <a:rPr lang="it-IT" sz="3600" dirty="0" smtClean="0">
                <a:latin typeface="Times New Roman"/>
                <a:cs typeface="Times New Roman"/>
              </a:rPr>
              <a:t>Beni destinati a funzioni o servizi pubblici propri di ente pubblico (826, dotazione presidente, sedi uffici, 830, 822 opere difesa, acquedotti; 824 mercati comunali) </a:t>
            </a:r>
          </a:p>
          <a:p>
            <a:pPr marL="742950" indent="-742950" algn="just">
              <a:buAutoNum type="arabicParenR"/>
            </a:pPr>
            <a:r>
              <a:rPr lang="it-IT" sz="3600" dirty="0" smtClean="0">
                <a:latin typeface="Times New Roman"/>
                <a:cs typeface="Times New Roman"/>
              </a:rPr>
              <a:t>Beni non adibiti a servizio dello Stato né della collettività: miniere, cave torbiere e foreste</a:t>
            </a:r>
            <a:endParaRPr lang="it-IT" sz="3600" dirty="0" smtClean="0"/>
          </a:p>
          <a:p>
            <a:pPr algn="just"/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Condizione giuridica beni in proprietà individuale pubblica: destinazione aziendale ( cave, miniere, torbiere); destinazione nazionale (l’ente li amministra nell’interesse della colettività, non trae utilità può escludere anche la collettività per conservarli, es. foreste)</a:t>
            </a:r>
          </a:p>
          <a:p>
            <a:pPr algn="just"/>
            <a:r>
              <a:rPr lang="it-IT" sz="3200" b="1" dirty="0" smtClean="0"/>
              <a:t>La proprietà divisa</a:t>
            </a:r>
            <a:r>
              <a:rPr lang="it-IT" sz="3200" dirty="0" smtClean="0"/>
              <a:t>: es. cose d’arte</a:t>
            </a:r>
            <a:r>
              <a:rPr lang="it-IT" sz="3200" dirty="0" smtClean="0">
                <a:latin typeface="Times New Roman"/>
                <a:cs typeface="Times New Roman"/>
              </a:rPr>
              <a:t> → la norma conferisce a due soggetti diverse utilità e poteri in ordine alla stessa cosa ↔ proprietà individuale pura ove tutti i poteri a un solo </a:t>
            </a:r>
            <a:r>
              <a:rPr lang="it-IT" sz="3200" dirty="0" smtClean="0">
                <a:latin typeface="Times New Roman"/>
                <a:cs typeface="Times New Roman"/>
              </a:rPr>
              <a:t>proprietario.</a:t>
            </a:r>
            <a:endParaRPr lang="it-IT" sz="3200" dirty="0" smtClean="0"/>
          </a:p>
          <a:p>
            <a:pPr algn="ctr"/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Continuità: variabilità  storica della attribuzione  a beni della natura demaniale, ma il criterio è lo stesso </a:t>
            </a:r>
            <a:r>
              <a:rPr lang="it-IT" sz="3200" dirty="0" smtClean="0">
                <a:latin typeface="Times New Roman"/>
                <a:cs typeface="Times New Roman"/>
              </a:rPr>
              <a:t>→ sono strumentali all’esercizio di compiti riservati alla p.a. e sono imputati a enti territoriali: individui non titolari di diritti all’uso dei beni pubblici → spettano allo Stato e altri enti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Discontinuità: nuova classificazione dei beni demaniali; la garanzia della funzione pubblica del bene è connessa non solo alla appartenza pubblica,</a:t>
            </a:r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I beni pubblici nel c.c. 1942</a:t>
            </a:r>
          </a:p>
          <a:p>
            <a:pPr algn="just"/>
            <a:r>
              <a:rPr lang="it-IT" sz="3600" dirty="0" smtClean="0"/>
              <a:t>Cose d’arte se appartengono allo Stato – e enti territoriali – sono proprietà collettiva demaniale </a:t>
            </a:r>
            <a:r>
              <a:rPr lang="it-IT" sz="3600" dirty="0" smtClean="0">
                <a:latin typeface="Times New Roman"/>
                <a:cs typeface="Times New Roman"/>
              </a:rPr>
              <a:t>→ destinate al libero godimento e non riservate a Stato per fini aziendali;</a:t>
            </a:r>
          </a:p>
          <a:p>
            <a:pPr algn="just"/>
            <a:r>
              <a:rPr lang="it-IT" sz="3600" dirty="0" smtClean="0">
                <a:latin typeface="Times New Roman"/>
                <a:cs typeface="Times New Roman"/>
              </a:rPr>
              <a:t>Se appartengono a p.g. pubbliche o private → proprietà divisa: p.a. e proprietario condividono poteri di disposizione e godimento in ordine alla stessa cosa.</a:t>
            </a:r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382000" cy="6248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 </a:t>
            </a:r>
            <a:r>
              <a:rPr lang="it-IT" sz="3500" b="1" dirty="0" err="1" smtClean="0"/>
              <a:t>Sandulli</a:t>
            </a:r>
            <a:r>
              <a:rPr lang="it-IT" sz="3500" b="1" dirty="0" smtClean="0"/>
              <a:t>, 1959: </a:t>
            </a:r>
            <a:r>
              <a:rPr lang="it-IT" sz="3500" dirty="0" smtClean="0"/>
              <a:t>l’interesse pubblico influisce sulla disciplina di ogni categoria di beni </a:t>
            </a:r>
            <a:r>
              <a:rPr lang="it-IT" sz="3500" dirty="0" smtClean="0">
                <a:latin typeface="Times New Roman"/>
                <a:cs typeface="Times New Roman"/>
              </a:rPr>
              <a:t>→ il proprietario non ha potere pieno ed esclusivo</a:t>
            </a:r>
            <a:endParaRPr lang="it-IT" sz="3500" dirty="0" smtClean="0"/>
          </a:p>
          <a:p>
            <a:pPr algn="just"/>
            <a:r>
              <a:rPr lang="it-IT" sz="3500" i="1" dirty="0" smtClean="0"/>
              <a:t> </a:t>
            </a:r>
            <a:r>
              <a:rPr lang="it-IT" sz="3500" b="1" dirty="0" smtClean="0"/>
              <a:t>I beni di interesse pubblico: </a:t>
            </a:r>
            <a:r>
              <a:rPr lang="it-IT" sz="3500" dirty="0" smtClean="0"/>
              <a:t>anche di appartenenza privata (o in regime di d.privato ma nella titolarità di soggetti pubblici) che assolvano immediatamente a finalità pubbliche, anche se non in via esclusiva.</a:t>
            </a:r>
          </a:p>
          <a:p>
            <a:pPr algn="just"/>
            <a:r>
              <a:rPr lang="it-IT" sz="3500" dirty="0" smtClean="0"/>
              <a:t>Tali beni hanno una disciplina peculiare in ordine alla disponibilità (vincoli di destinazione, di immodificabilità, diritti di prelazione a favore di p.a.); ai poteri della p.a. di controllo per rispettare i vincoli di destinazione o di conservazione  </a:t>
            </a:r>
          </a:p>
          <a:p>
            <a:pPr algn="ctr"/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 Es. Strade vicinali (appartenenza privata ma di interesse pubblico); autostrade in concessione destinate a uso pubblico e soggette ai poteri di polizia; aerodromi privati; foreste e boschi privati; cave e torbiere private (pa può pronunciare la decadenza dal diritto); beni di interesse storico, artistico, archeologico, paletnologico, le collezioni d’arte; le bellezze naturali)</a:t>
            </a:r>
            <a:r>
              <a:rPr lang="it-IT" sz="3200" dirty="0" smtClean="0">
                <a:latin typeface="Times New Roman"/>
                <a:cs typeface="Times New Roman"/>
              </a:rPr>
              <a:t>→ realizzano direttamente interesse pubblico (cultura, comunicazione, tutela paesaggio)</a:t>
            </a:r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 Nell’ambito della categoria dei </a:t>
            </a:r>
            <a:r>
              <a:rPr lang="it-IT" sz="3200" b="1" dirty="0" smtClean="0"/>
              <a:t>beni di interesse pubblico</a:t>
            </a:r>
            <a:r>
              <a:rPr lang="it-IT" sz="3200" dirty="0" smtClean="0">
                <a:latin typeface="Times New Roman"/>
                <a:cs typeface="Times New Roman"/>
              </a:rPr>
              <a:t>→</a:t>
            </a:r>
            <a:r>
              <a:rPr lang="it-IT" sz="3200" b="1" dirty="0" smtClean="0">
                <a:latin typeface="Times New Roman"/>
                <a:cs typeface="Times New Roman"/>
              </a:rPr>
              <a:t>beni pubblici in senso stretto </a:t>
            </a:r>
            <a:r>
              <a:rPr lang="it-IT" sz="3200" dirty="0" smtClean="0">
                <a:latin typeface="Times New Roman"/>
                <a:cs typeface="Times New Roman"/>
              </a:rPr>
              <a:t>(quelli di appartenenza pubblica) → demanio = patrimonio indisponibile → distinzione mero criterio formale: ciò che dice la legge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Critica della distizione tra uso comune, speciale e eccezionale → meglio: uso generale (ammessi tutti); uso particolare (solo alcuni in virtù di specifici provvedimenti; es. derivazione acque; riserve di pesca, occupazione suolo pubblico ecc.)</a:t>
            </a:r>
          </a:p>
          <a:p>
            <a:pPr algn="just"/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2800" dirty="0" smtClean="0"/>
              <a:t>I beni pubblici nel c.c. 1942</a:t>
            </a:r>
          </a:p>
          <a:p>
            <a:pPr algn="just"/>
            <a:r>
              <a:rPr lang="it-IT" sz="2800" dirty="0" smtClean="0"/>
              <a:t> </a:t>
            </a:r>
            <a:endParaRPr lang="it-IT" sz="3200" dirty="0" smtClean="0"/>
          </a:p>
          <a:p>
            <a:pPr algn="just"/>
            <a:r>
              <a:rPr lang="it-IT" sz="3200" dirty="0" smtClean="0"/>
              <a:t>Uso generale: non c‘è diritto dei singoli  a che p.a. assicuri il  godimento e mantenga i beni; c’è situazione soggettiva legittimante a tutela contro atti pubblici o privati che ostacolino il godimento, una volta reso effettivo dalla P.A.</a:t>
            </a:r>
          </a:p>
          <a:p>
            <a:pPr algn="just"/>
            <a:endParaRPr lang="it-IT" sz="3200" dirty="0" smtClean="0"/>
          </a:p>
          <a:p>
            <a:pPr algn="just"/>
            <a:r>
              <a:rPr lang="it-IT" sz="3200" dirty="0" smtClean="0"/>
              <a:t>Usi particolari : interessi legittimi al rilascio titoli abilitativi (concessioni) nei confronti della PA; una volta ottenuto, il singolo ha diritto nei confronti degli altri privati. </a:t>
            </a:r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Autofit/>
          </a:bodyPr>
          <a:lstStyle/>
          <a:p>
            <a:pPr algn="ctr"/>
            <a:r>
              <a:rPr lang="it-IT" sz="3000" dirty="0" smtClean="0"/>
              <a:t>I beni pubblici nel c.c. 1942</a:t>
            </a:r>
          </a:p>
          <a:p>
            <a:pPr algn="just"/>
            <a:r>
              <a:rPr lang="it-IT" sz="3000" dirty="0"/>
              <a:t> </a:t>
            </a:r>
            <a:r>
              <a:rPr lang="it-IT" sz="3000" b="1" dirty="0" smtClean="0"/>
              <a:t>Cassese, 1969: </a:t>
            </a:r>
            <a:r>
              <a:rPr lang="it-IT" sz="3000" dirty="0" smtClean="0"/>
              <a:t>elabora il concetto di </a:t>
            </a:r>
            <a:r>
              <a:rPr lang="it-IT" sz="3000" b="1" dirty="0" smtClean="0"/>
              <a:t>riserva</a:t>
            </a:r>
            <a:r>
              <a:rPr lang="it-IT" sz="3000" dirty="0" smtClean="0"/>
              <a:t> alla luce della disciplina posta dalla Costituzione.</a:t>
            </a:r>
          </a:p>
          <a:p>
            <a:pPr algn="just"/>
            <a:r>
              <a:rPr lang="it-IT" sz="3000" dirty="0" smtClean="0"/>
              <a:t>Carattere </a:t>
            </a:r>
            <a:r>
              <a:rPr lang="it-IT" sz="3000" b="1" dirty="0" smtClean="0"/>
              <a:t>essenziale</a:t>
            </a:r>
            <a:r>
              <a:rPr lang="it-IT" sz="3000" dirty="0" smtClean="0"/>
              <a:t> della proprietà pubblica (demanio e </a:t>
            </a:r>
            <a:r>
              <a:rPr lang="it-IT" sz="3000" dirty="0" err="1" smtClean="0"/>
              <a:t>patrim</a:t>
            </a:r>
            <a:r>
              <a:rPr lang="it-IT" sz="3000" dirty="0" smtClean="0"/>
              <a:t>. </a:t>
            </a:r>
            <a:r>
              <a:rPr lang="it-IT" sz="3000" dirty="0" err="1"/>
              <a:t>i</a:t>
            </a:r>
            <a:r>
              <a:rPr lang="it-IT" sz="3000" dirty="0" err="1" smtClean="0"/>
              <a:t>ndisp</a:t>
            </a:r>
            <a:r>
              <a:rPr lang="it-IT" sz="3000" dirty="0" smtClean="0"/>
              <a:t>) </a:t>
            </a:r>
            <a:r>
              <a:rPr lang="it-IT" sz="3000" dirty="0" smtClean="0">
                <a:latin typeface="Times New Roman"/>
                <a:cs typeface="Times New Roman"/>
              </a:rPr>
              <a:t>→ </a:t>
            </a:r>
            <a:r>
              <a:rPr lang="it-IT" sz="3000" b="1" dirty="0" smtClean="0">
                <a:latin typeface="Times New Roman"/>
                <a:cs typeface="Times New Roman"/>
              </a:rPr>
              <a:t>incommerciabilità</a:t>
            </a:r>
            <a:r>
              <a:rPr lang="it-IT" sz="3000" dirty="0" smtClean="0">
                <a:latin typeface="Times New Roman"/>
                <a:cs typeface="Times New Roman"/>
              </a:rPr>
              <a:t>,</a:t>
            </a:r>
            <a:r>
              <a:rPr lang="it-IT" sz="3000" dirty="0" smtClean="0"/>
              <a:t> ma non la tutela </a:t>
            </a:r>
            <a:r>
              <a:rPr lang="it-IT" sz="3000" dirty="0" err="1" smtClean="0"/>
              <a:t>amm</a:t>
            </a:r>
            <a:r>
              <a:rPr lang="it-IT" sz="3000" dirty="0" smtClean="0"/>
              <a:t>. </a:t>
            </a:r>
          </a:p>
          <a:p>
            <a:pPr algn="just"/>
            <a:endParaRPr lang="it-IT" sz="3000" dirty="0"/>
          </a:p>
          <a:p>
            <a:pPr algn="just"/>
            <a:endParaRPr lang="it-IT" sz="3000" dirty="0" smtClean="0"/>
          </a:p>
          <a:p>
            <a:pPr algn="just"/>
            <a:endParaRPr lang="it-IT" sz="3000" dirty="0"/>
          </a:p>
          <a:p>
            <a:pPr algn="ctr"/>
            <a:r>
              <a:rPr lang="it-IT" sz="3000" dirty="0" smtClean="0"/>
              <a:t>Esclusione dei privati dalla legittimazione a essere titolari di alcune categorie di beni  </a:t>
            </a:r>
          </a:p>
          <a:p>
            <a:pPr algn="just"/>
            <a:r>
              <a:rPr lang="it-IT" sz="3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Freccia in giù 1"/>
          <p:cNvSpPr/>
          <p:nvPr/>
        </p:nvSpPr>
        <p:spPr>
          <a:xfrm>
            <a:off x="4267200" y="3810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94360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r>
              <a:rPr lang="it-IT" sz="3600" b="1" dirty="0" smtClean="0"/>
              <a:t>Art.42 Cost </a:t>
            </a:r>
            <a:r>
              <a:rPr lang="it-IT" sz="3600" dirty="0" smtClean="0">
                <a:latin typeface="Times New Roman"/>
                <a:cs typeface="Times New Roman"/>
              </a:rPr>
              <a:t>→ legislatore può escludere i privati dalla titolarità di alcune categorie di beni che sono perciò riservati, al fine di </a:t>
            </a:r>
            <a:r>
              <a:rPr lang="it-IT" sz="3600" b="1" dirty="0" smtClean="0">
                <a:latin typeface="Times New Roman"/>
                <a:cs typeface="Times New Roman"/>
              </a:rPr>
              <a:t>renderli accessibili a tutti</a:t>
            </a:r>
            <a:r>
              <a:rPr lang="it-IT" sz="3600" dirty="0" smtClean="0">
                <a:latin typeface="Times New Roman"/>
                <a:cs typeface="Times New Roman"/>
              </a:rPr>
              <a:t>. </a:t>
            </a:r>
          </a:p>
          <a:p>
            <a:pPr algn="just"/>
            <a:r>
              <a:rPr lang="it-IT" sz="3600" dirty="0">
                <a:latin typeface="Times New Roman"/>
                <a:cs typeface="Times New Roman"/>
              </a:rPr>
              <a:t>r</a:t>
            </a:r>
            <a:r>
              <a:rPr lang="it-IT" sz="3600" dirty="0" smtClean="0">
                <a:latin typeface="Times New Roman"/>
                <a:cs typeface="Times New Roman"/>
              </a:rPr>
              <a:t>iserva → esclude possibilità della titolarità in capo a tutti i privati →ha valenza generale (al fine di rendere il bene accessibile a tutti) ≠ espropriazione “</a:t>
            </a:r>
            <a:r>
              <a:rPr lang="it-IT" sz="3600" b="1" dirty="0" smtClean="0">
                <a:latin typeface="Times New Roman"/>
                <a:cs typeface="Times New Roman"/>
              </a:rPr>
              <a:t>motivi di interesse generale” </a:t>
            </a:r>
            <a:r>
              <a:rPr lang="it-IT" sz="3600" dirty="0" smtClean="0">
                <a:latin typeface="Times New Roman"/>
                <a:cs typeface="Times New Roman"/>
              </a:rPr>
              <a:t>(42 Cost) </a:t>
            </a:r>
          </a:p>
          <a:p>
            <a:pPr algn="just"/>
            <a:endParaRPr lang="it-IT" sz="3600" dirty="0" smtClean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9826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/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endParaRPr lang="it-IT" dirty="0" smtClean="0">
              <a:latin typeface="Times New Roman"/>
              <a:cs typeface="Times New Roman"/>
            </a:endParaRP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Beni riservati = </a:t>
            </a:r>
            <a:r>
              <a:rPr lang="it-IT" sz="3200" b="1" dirty="0" smtClean="0">
                <a:latin typeface="Times New Roman"/>
                <a:cs typeface="Times New Roman"/>
              </a:rPr>
              <a:t>cose</a:t>
            </a:r>
            <a:r>
              <a:rPr lang="it-IT" sz="3200" dirty="0" smtClean="0">
                <a:latin typeface="Times New Roman"/>
                <a:cs typeface="Times New Roman"/>
              </a:rPr>
              <a:t> per i privati e </a:t>
            </a:r>
            <a:r>
              <a:rPr lang="it-IT" sz="3200" b="1" dirty="0" smtClean="0">
                <a:latin typeface="Times New Roman"/>
                <a:cs typeface="Times New Roman"/>
              </a:rPr>
              <a:t>beni </a:t>
            </a:r>
            <a:r>
              <a:rPr lang="it-IT" sz="3200" dirty="0" smtClean="0">
                <a:latin typeface="Times New Roman"/>
                <a:cs typeface="Times New Roman"/>
              </a:rPr>
              <a:t>solo per i soggetti pubblici, art.1145 cc possesso di cose di cui non si può acquisire proprietà resta senza effetto; </a:t>
            </a:r>
            <a:r>
              <a:rPr lang="it-IT" sz="3200" i="1" dirty="0" smtClean="0">
                <a:latin typeface="Times New Roman"/>
                <a:cs typeface="Times New Roman"/>
              </a:rPr>
              <a:t>inter privatos </a:t>
            </a:r>
            <a:r>
              <a:rPr lang="it-IT" sz="3200" dirty="0" smtClean="0">
                <a:latin typeface="Times New Roman"/>
                <a:cs typeface="Times New Roman"/>
              </a:rPr>
              <a:t>si all’azione di spoglio su beni demaniali; se si tratta di facoltà oggetto di concessione anche l’azione di  manutenzione.</a:t>
            </a:r>
          </a:p>
          <a:p>
            <a:pPr algn="just"/>
            <a:endParaRPr lang="it-IT" sz="3200" dirty="0" smtClean="0">
              <a:latin typeface="Times New Roman"/>
              <a:cs typeface="Times New Roman"/>
            </a:endParaRP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La </a:t>
            </a:r>
            <a:r>
              <a:rPr lang="it-IT" sz="3200" dirty="0">
                <a:latin typeface="Times New Roman"/>
                <a:cs typeface="Times New Roman"/>
              </a:rPr>
              <a:t>riserva </a:t>
            </a:r>
            <a:r>
              <a:rPr lang="it-IT" sz="3200" b="1" dirty="0">
                <a:latin typeface="Times New Roman"/>
                <a:cs typeface="Times New Roman"/>
              </a:rPr>
              <a:t>non</a:t>
            </a:r>
            <a:r>
              <a:rPr lang="it-IT" sz="3200" dirty="0">
                <a:latin typeface="Times New Roman"/>
                <a:cs typeface="Times New Roman"/>
              </a:rPr>
              <a:t> implica necessaria appartenenza a ente pubblico </a:t>
            </a:r>
            <a:r>
              <a:rPr lang="it-IT" sz="3200" dirty="0" smtClean="0">
                <a:latin typeface="Times New Roman"/>
                <a:cs typeface="Times New Roman"/>
              </a:rPr>
              <a:t>: es. mare territoriale</a:t>
            </a:r>
            <a:endParaRPr lang="it-IT" sz="3200" dirty="0"/>
          </a:p>
          <a:p>
            <a:pPr algn="just"/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8306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I beni pubblici nel c.c. 1942</a:t>
            </a:r>
          </a:p>
          <a:p>
            <a:pPr algn="just"/>
            <a:r>
              <a:rPr lang="it-IT" sz="3200" dirty="0" smtClean="0"/>
              <a:t>Art.43 riserva attività di impresa – limite art.41 </a:t>
            </a:r>
            <a:r>
              <a:rPr lang="it-IT" sz="3200" dirty="0" smtClean="0">
                <a:latin typeface="Times New Roman"/>
                <a:cs typeface="Times New Roman"/>
              </a:rPr>
              <a:t>→ incide anche sui </a:t>
            </a:r>
            <a:r>
              <a:rPr lang="it-IT" sz="3200" b="1" dirty="0" smtClean="0">
                <a:latin typeface="Times New Roman"/>
                <a:cs typeface="Times New Roman"/>
              </a:rPr>
              <a:t>beni strumentali </a:t>
            </a:r>
            <a:r>
              <a:rPr lang="it-IT" sz="3200" dirty="0" smtClean="0">
                <a:latin typeface="Times New Roman"/>
                <a:cs typeface="Times New Roman"/>
              </a:rPr>
              <a:t>all’attività di impresa;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Art. 44 riserva per eccedenza (limiti di estensione alla proprietà terriera privata)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Beni pubblici in senso stretto: riservati → criterio individuazione: non criterio oggettivo (guarda a caratteristiche naturali); non attuale destinazione ; ma mera potenzialità a uso pubblico.</a:t>
            </a:r>
            <a:endParaRPr lang="it-IT" sz="3200" dirty="0" smtClean="0"/>
          </a:p>
          <a:p>
            <a:pPr algn="ctr"/>
            <a:endParaRPr lang="it-IT" sz="2800" dirty="0" smtClean="0"/>
          </a:p>
          <a:p>
            <a:pPr algn="ctr"/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7732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6019800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r>
              <a:rPr lang="it-IT" sz="3600" dirty="0" smtClean="0"/>
              <a:t>Vale criterio soggettivo:  occorre verificare se esistono in ordine al bene limitazioni di capacità in capo ai privati.</a:t>
            </a:r>
          </a:p>
          <a:p>
            <a:pPr algn="just"/>
            <a:r>
              <a:rPr lang="it-IT" sz="3600" dirty="0" smtClean="0"/>
              <a:t>Soggetti a favore dei quali può disporsi riserva: </a:t>
            </a:r>
          </a:p>
          <a:p>
            <a:pPr algn="just"/>
            <a:r>
              <a:rPr lang="it-IT" sz="3600" dirty="0" smtClean="0"/>
              <a:t>Stato, enti pubblici, territoriali e non, collettività di lavoratori e utenti (figure private non personificate: proprietà collettive) – NO i PRIVATI</a:t>
            </a:r>
          </a:p>
          <a:p>
            <a:pPr algn="just"/>
            <a:r>
              <a:rPr lang="it-IT" sz="3600" dirty="0" smtClean="0"/>
              <a:t> </a:t>
            </a:r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38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dirty="0" smtClean="0"/>
              <a:t> </a:t>
            </a:r>
            <a:r>
              <a:rPr lang="it-IT" sz="3200" dirty="0" smtClean="0"/>
              <a:t>Ma possono essere anche di appartenza privata</a:t>
            </a:r>
            <a:r>
              <a:rPr lang="it-IT" sz="3200" dirty="0" smtClean="0">
                <a:latin typeface="Times New Roman"/>
                <a:cs typeface="Times New Roman"/>
              </a:rPr>
              <a:t>→ demanio eventuale (822, comma 2) → diritti demaniali su beni altrui (art. 825);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Art.825 non vale solo per usucapione a favore di ente pubblico o per dicatio ad patriam, ma può essere riferito anche ai beni di cui all’822, comma 2, quando non siano di ente territoriale (come le servitù prediali);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Patrimonio indisponibile: categoria che si affianca al demanio (esisteva da prima nelle leggi di contabilità pubblica) 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→ vincolo di destinazione →proprietà irrilevante rileva solo la destinazione </a:t>
            </a:r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382000" cy="61722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3500" dirty="0" smtClean="0"/>
              <a:t>I beni pubblici nel c.c. 1942</a:t>
            </a:r>
          </a:p>
          <a:p>
            <a:pPr algn="just"/>
            <a:r>
              <a:rPr lang="it-IT" sz="3500" dirty="0" smtClean="0"/>
              <a:t>Demanio non ha valore costituzionale, solo la riserva; </a:t>
            </a:r>
            <a:r>
              <a:rPr lang="it-IT" sz="3500" b="1" dirty="0" smtClean="0"/>
              <a:t>riserva</a:t>
            </a:r>
            <a:r>
              <a:rPr lang="it-IT" sz="3500" dirty="0" smtClean="0"/>
              <a:t> è finalizzata a garantire accessibilità a tutti </a:t>
            </a:r>
            <a:r>
              <a:rPr lang="it-IT" sz="3500" dirty="0" smtClean="0">
                <a:latin typeface="Times New Roman"/>
                <a:cs typeface="Times New Roman"/>
              </a:rPr>
              <a:t>→ </a:t>
            </a:r>
            <a:r>
              <a:rPr lang="it-IT" sz="3500" b="1" dirty="0" smtClean="0">
                <a:latin typeface="Times New Roman"/>
                <a:cs typeface="Times New Roman"/>
              </a:rPr>
              <a:t>proprietà collettiva</a:t>
            </a:r>
            <a:r>
              <a:rPr lang="it-IT" sz="3500" dirty="0" smtClean="0"/>
              <a:t>; non tutti i beni che c.c. definisce demaniali sono riservati (es. demanio militare); non sono riservati i beni del  p. indisp. </a:t>
            </a:r>
            <a:r>
              <a:rPr lang="it-IT" sz="3500" dirty="0" smtClean="0">
                <a:latin typeface="Times New Roman"/>
                <a:cs typeface="Times New Roman"/>
              </a:rPr>
              <a:t>→ </a:t>
            </a:r>
            <a:r>
              <a:rPr lang="it-IT" sz="3500" dirty="0" smtClean="0"/>
              <a:t>il vincolo dipende dalla destinazione</a:t>
            </a:r>
          </a:p>
          <a:p>
            <a:pPr algn="ctr"/>
            <a:endParaRPr lang="it-IT" sz="3500" b="1" dirty="0" smtClean="0"/>
          </a:p>
          <a:p>
            <a:pPr algn="ctr"/>
            <a:r>
              <a:rPr lang="it-IT" sz="3500" b="1" dirty="0" smtClean="0"/>
              <a:t>Tipi di proprietà pubblica</a:t>
            </a:r>
          </a:p>
          <a:p>
            <a:pPr algn="just"/>
            <a:endParaRPr lang="it-IT" sz="3500" dirty="0" smtClean="0"/>
          </a:p>
          <a:p>
            <a:pPr algn="just"/>
            <a:r>
              <a:rPr lang="it-IT" sz="3500" dirty="0" smtClean="0"/>
              <a:t>a) </a:t>
            </a:r>
            <a:r>
              <a:rPr lang="it-IT" sz="3500" b="1" dirty="0" smtClean="0"/>
              <a:t>Individuale dell’ente pubblico </a:t>
            </a:r>
            <a:r>
              <a:rPr lang="it-IT" sz="3500" dirty="0" smtClean="0"/>
              <a:t>su beni riservati   </a:t>
            </a:r>
            <a:r>
              <a:rPr lang="it-IT" sz="3500" dirty="0" smtClean="0">
                <a:latin typeface="Times New Roman"/>
                <a:cs typeface="Times New Roman"/>
              </a:rPr>
              <a:t>→ 43 Cost.</a:t>
            </a:r>
            <a:endParaRPr lang="it-IT" sz="3500" dirty="0" smtClean="0"/>
          </a:p>
          <a:p>
            <a:pPr algn="just"/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4366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/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r>
              <a:rPr lang="it-IT" sz="3200" dirty="0" smtClean="0"/>
              <a:t>b) </a:t>
            </a:r>
            <a:r>
              <a:rPr lang="it-IT" sz="3200" b="1" dirty="0" smtClean="0"/>
              <a:t>Proprietà collettiva </a:t>
            </a:r>
            <a:r>
              <a:rPr lang="it-IT" sz="3200" dirty="0" smtClean="0">
                <a:latin typeface="Times New Roman"/>
                <a:cs typeface="Times New Roman"/>
              </a:rPr>
              <a:t>→ quando la riserva impedisce l’appropriazione  a titolo di proprietà individuale → </a:t>
            </a:r>
            <a:r>
              <a:rPr lang="it-IT" sz="3200" b="1" dirty="0" smtClean="0">
                <a:latin typeface="Times New Roman"/>
                <a:cs typeface="Times New Roman"/>
              </a:rPr>
              <a:t>imputata a enti pubblici o comunità </a:t>
            </a:r>
            <a:r>
              <a:rPr lang="it-IT" sz="3200" dirty="0" smtClean="0">
                <a:latin typeface="Times New Roman"/>
                <a:cs typeface="Times New Roman"/>
              </a:rPr>
              <a:t>che sono </a:t>
            </a:r>
            <a:r>
              <a:rPr lang="it-IT" sz="3200" b="1" dirty="0" smtClean="0">
                <a:latin typeface="Times New Roman"/>
                <a:cs typeface="Times New Roman"/>
              </a:rPr>
              <a:t>meri amministratori </a:t>
            </a:r>
            <a:r>
              <a:rPr lang="it-IT" sz="3200" dirty="0" smtClean="0">
                <a:latin typeface="Times New Roman"/>
                <a:cs typeface="Times New Roman"/>
              </a:rPr>
              <a:t>del bene (non possono alienare): godimento  o lavoro collettivo; titolarità è </a:t>
            </a:r>
            <a:r>
              <a:rPr lang="it-IT" sz="3200" dirty="0" smtClean="0">
                <a:latin typeface="Times New Roman"/>
                <a:cs typeface="Times New Roman"/>
              </a:rPr>
              <a:t>della </a:t>
            </a:r>
            <a:r>
              <a:rPr lang="it-IT" sz="3200" dirty="0" smtClean="0">
                <a:latin typeface="Times New Roman"/>
                <a:cs typeface="Times New Roman"/>
              </a:rPr>
              <a:t>collettività indistinta.</a:t>
            </a:r>
          </a:p>
          <a:p>
            <a:pPr algn="just"/>
            <a:r>
              <a:rPr lang="it-IT" sz="3200" b="1" dirty="0" smtClean="0">
                <a:latin typeface="Times New Roman"/>
                <a:cs typeface="Times New Roman"/>
              </a:rPr>
              <a:t>c) Riserva senza imputazione in proprietà: </a:t>
            </a:r>
            <a:r>
              <a:rPr lang="it-IT" sz="3200" i="1" dirty="0" smtClean="0">
                <a:latin typeface="Times New Roman"/>
                <a:cs typeface="Times New Roman"/>
              </a:rPr>
              <a:t>res communes omnium</a:t>
            </a:r>
            <a:r>
              <a:rPr lang="it-IT" sz="3200" dirty="0" smtClean="0">
                <a:latin typeface="Times New Roman"/>
                <a:cs typeface="Times New Roman"/>
              </a:rPr>
              <a:t> (mare territoriale, cielo) → la pa ha poteri di polizia per garantire godimento libero, non è titolare </a:t>
            </a:r>
            <a:endParaRPr lang="it-IT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r>
              <a:rPr lang="it-IT" sz="3600" dirty="0" smtClean="0"/>
              <a:t>d) </a:t>
            </a:r>
            <a:r>
              <a:rPr lang="it-IT" sz="3600" b="1" dirty="0" smtClean="0"/>
              <a:t>Riserva e uso concesso a privati</a:t>
            </a:r>
            <a:r>
              <a:rPr lang="it-IT" sz="3600" dirty="0" smtClean="0"/>
              <a:t>: uso speciale beni pubblici </a:t>
            </a:r>
            <a:r>
              <a:rPr lang="it-IT" sz="3600" dirty="0" smtClean="0">
                <a:latin typeface="Times New Roman"/>
                <a:cs typeface="Times New Roman"/>
              </a:rPr>
              <a:t>→concessione presusppone la riserva (non la proprietà) → il concessionario ha la disponibilità precaria →solo porzioni del bene collettivo possono essere oggetto di concessione, salvo art.43 Cost.</a:t>
            </a:r>
          </a:p>
          <a:p>
            <a:pPr algn="just"/>
            <a:r>
              <a:rPr lang="it-IT" sz="3600" dirty="0" smtClean="0">
                <a:latin typeface="Times New Roman"/>
                <a:cs typeface="Times New Roman"/>
              </a:rPr>
              <a:t>Quali i beni sottoponibili a riserva ? </a:t>
            </a:r>
            <a:endParaRPr lang="it-IT" sz="3600" dirty="0" smtClean="0"/>
          </a:p>
          <a:p>
            <a:pPr algn="just"/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r>
              <a:rPr lang="it-IT" sz="3200" dirty="0" smtClean="0"/>
              <a:t>Quelli che tramite la riserva possono essere resi accessibili a tutti </a:t>
            </a:r>
            <a:r>
              <a:rPr lang="it-IT" sz="3200" dirty="0" smtClean="0">
                <a:latin typeface="Times New Roman"/>
                <a:cs typeface="Times New Roman"/>
              </a:rPr>
              <a:t>→</a:t>
            </a:r>
            <a:r>
              <a:rPr lang="it-IT" sz="3200" b="1" dirty="0" smtClean="0">
                <a:latin typeface="Times New Roman"/>
                <a:cs typeface="Times New Roman"/>
              </a:rPr>
              <a:t>l’esclusione di ciascuno deve significare accessibilità per tutti </a:t>
            </a:r>
            <a:endParaRPr lang="it-IT" sz="3200" b="1" dirty="0" smtClean="0"/>
          </a:p>
          <a:p>
            <a:pPr algn="just"/>
            <a:endParaRPr lang="it-IT" sz="3200" dirty="0" smtClean="0"/>
          </a:p>
          <a:p>
            <a:pPr algn="just"/>
            <a:endParaRPr lang="it-IT" sz="3200" dirty="0" smtClean="0"/>
          </a:p>
          <a:p>
            <a:pPr algn="just"/>
            <a:r>
              <a:rPr lang="it-IT" sz="3200" dirty="0" smtClean="0"/>
              <a:t>Non vi è limite quantitativo ai beni sottoponibili a riserva </a:t>
            </a:r>
            <a:r>
              <a:rPr lang="it-IT" sz="3200" dirty="0" smtClean="0">
                <a:latin typeface="Times New Roman"/>
                <a:cs typeface="Times New Roman"/>
              </a:rPr>
              <a:t>→ le dimensioni del settore pubblico e del settore privato sono indifferenti per la Costituzione</a:t>
            </a:r>
            <a:endParaRPr lang="it-IT" sz="3200" dirty="0" smtClean="0"/>
          </a:p>
          <a:p>
            <a:pPr algn="just"/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343400" y="2667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Limite indiretto deriva dall’art. 42 Cost.: sono sottoponibli a riserva solo i beni attualmente non in proprietà; i beni in proprietà privata devono essere prima espropriati; 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Limiti alla collettivizzazione dei beni strumentali all’attività di impresa </a:t>
            </a:r>
            <a:r>
              <a:rPr lang="it-IT" sz="3200" b="1" dirty="0" smtClean="0">
                <a:latin typeface="Times New Roman"/>
                <a:cs typeface="Times New Roman"/>
              </a:rPr>
              <a:t>sono più stringenti </a:t>
            </a:r>
            <a:r>
              <a:rPr lang="it-IT" sz="3200" dirty="0" smtClean="0">
                <a:latin typeface="Times New Roman"/>
                <a:cs typeface="Times New Roman"/>
              </a:rPr>
              <a:t>→43 Cost.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I beni oggetto di riserva devono essere indicati per categorie (ecco perché i beni del demanio militare non sono oggetto di riserva, ma individuati dall’atto di destinazione della PA)</a:t>
            </a:r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33400"/>
            <a:ext cx="8382000" cy="5715000"/>
          </a:xfrm>
        </p:spPr>
        <p:txBody>
          <a:bodyPr/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r>
              <a:rPr lang="it-IT" sz="4000" dirty="0" smtClean="0"/>
              <a:t>Anche per Cassese la proprietà pubblica o dei pubblici poteri non si differenzia da quella dei privati </a:t>
            </a:r>
            <a:r>
              <a:rPr lang="it-IT" sz="4000" dirty="0" smtClean="0">
                <a:latin typeface="Times New Roman"/>
                <a:cs typeface="Times New Roman"/>
              </a:rPr>
              <a:t>→la proprietà non diviene pubblica per il fatto che i privati ne sono esclusi →la disciplina dei beni dei pubblici poteri sotto il profilo interno non si discosta da quella dei privati. </a:t>
            </a:r>
            <a:endParaRPr lang="it-IT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382000" cy="6248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3500" dirty="0" smtClean="0"/>
              <a:t>I beni pubblici nel c.c. 1942</a:t>
            </a:r>
          </a:p>
          <a:p>
            <a:pPr algn="ctr"/>
            <a:r>
              <a:rPr lang="it-IT" sz="3500" b="1" dirty="0" smtClean="0"/>
              <a:t>Conclusioni </a:t>
            </a:r>
          </a:p>
          <a:p>
            <a:pPr algn="just">
              <a:buFontTx/>
              <a:buChar char="-"/>
            </a:pPr>
            <a:r>
              <a:rPr lang="it-IT" sz="3500" dirty="0" smtClean="0"/>
              <a:t>Tutti concordano sulla necessità di reintepretare il demanio e il patrimonio indisp.;</a:t>
            </a:r>
          </a:p>
          <a:p>
            <a:pPr algn="just">
              <a:buFontTx/>
              <a:buChar char="-"/>
            </a:pPr>
            <a:r>
              <a:rPr lang="it-IT" sz="3500" b="1" dirty="0" smtClean="0"/>
              <a:t>Sandulli</a:t>
            </a:r>
            <a:r>
              <a:rPr lang="it-IT" sz="3500" dirty="0" smtClean="0"/>
              <a:t> e i beni d’interesse pubblico </a:t>
            </a:r>
            <a:r>
              <a:rPr lang="it-IT" sz="3500" dirty="0" smtClean="0">
                <a:latin typeface="Times New Roman"/>
                <a:cs typeface="Times New Roman"/>
              </a:rPr>
              <a:t>→ ricostruzione più aderente al testo del c.c. →destinata a divenire di uso sempre più comune con l’estendersi del fenomeno della proprietà conformata;</a:t>
            </a:r>
          </a:p>
          <a:p>
            <a:pPr algn="just">
              <a:buFontTx/>
              <a:buChar char="-"/>
            </a:pPr>
            <a:r>
              <a:rPr lang="it-IT" sz="3500" b="1" dirty="0" smtClean="0">
                <a:latin typeface="Times New Roman"/>
                <a:cs typeface="Times New Roman"/>
              </a:rPr>
              <a:t>Giannini</a:t>
            </a:r>
            <a:r>
              <a:rPr lang="it-IT" sz="3500" dirty="0" smtClean="0">
                <a:latin typeface="Times New Roman"/>
                <a:cs typeface="Times New Roman"/>
              </a:rPr>
              <a:t> e la prospettiva funzionalista → si classificano i beni in relazione alle destinazioni e ai fruitori:</a:t>
            </a:r>
          </a:p>
          <a:p>
            <a:pPr algn="just"/>
            <a:r>
              <a:rPr lang="it-IT" sz="3500" dirty="0" smtClean="0">
                <a:latin typeface="Times New Roman"/>
                <a:cs typeface="Times New Roman"/>
              </a:rPr>
              <a:t> funzione collettiva → lido mare, spiaggia, laghi, strade, beni culturali;</a:t>
            </a:r>
            <a:r>
              <a:rPr lang="it-IT" sz="3500" dirty="0" smtClean="0"/>
              <a:t> </a:t>
            </a:r>
          </a:p>
          <a:p>
            <a:pPr algn="just"/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/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r>
              <a:rPr lang="it-IT" sz="3400" dirty="0" smtClean="0"/>
              <a:t>Uso esclusivo dello Stato </a:t>
            </a:r>
            <a:r>
              <a:rPr lang="it-IT" sz="3400" dirty="0" smtClean="0">
                <a:latin typeface="Times New Roman"/>
                <a:cs typeface="Times New Roman"/>
              </a:rPr>
              <a:t>→ demanio militare </a:t>
            </a:r>
          </a:p>
          <a:p>
            <a:pPr algn="just"/>
            <a:r>
              <a:rPr lang="it-IT" sz="3400" dirty="0" smtClean="0">
                <a:latin typeface="Times New Roman"/>
                <a:cs typeface="Times New Roman"/>
              </a:rPr>
              <a:t>Uso dell’ente per attività fruibili da chiunque → edifici uffici pubblici </a:t>
            </a:r>
          </a:p>
          <a:p>
            <a:pPr algn="just"/>
            <a:r>
              <a:rPr lang="it-IT" sz="3400" dirty="0" smtClean="0">
                <a:latin typeface="Times New Roman"/>
                <a:cs typeface="Times New Roman"/>
              </a:rPr>
              <a:t>Mobili destinati all’ente → arredi, forniture, denaro</a:t>
            </a:r>
          </a:p>
          <a:p>
            <a:pPr algn="just"/>
            <a:r>
              <a:rPr lang="it-IT" sz="3400" dirty="0" smtClean="0">
                <a:latin typeface="Times New Roman"/>
                <a:cs typeface="Times New Roman"/>
              </a:rPr>
              <a:t>Beni di cui ente pubb. è gestore per utilizzazione ec. o per conservazione →foreste, acque, miniere, cave</a:t>
            </a:r>
          </a:p>
          <a:p>
            <a:pPr algn="just"/>
            <a:r>
              <a:rPr lang="it-IT" sz="3400" dirty="0" smtClean="0">
                <a:latin typeface="Times New Roman"/>
                <a:cs typeface="Times New Roman"/>
              </a:rPr>
              <a:t>Beni in proprietà privata ente.</a:t>
            </a:r>
          </a:p>
          <a:p>
            <a:pPr algn="just"/>
            <a:endParaRPr lang="it-IT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r>
              <a:rPr lang="it-IT" sz="3200" dirty="0" smtClean="0"/>
              <a:t>Tipologie di proprietà secondo Giannini:</a:t>
            </a:r>
          </a:p>
          <a:p>
            <a:pPr algn="just"/>
            <a:r>
              <a:rPr lang="it-IT" sz="3200" dirty="0" smtClean="0"/>
              <a:t>pubblica in senso soggettivo: </a:t>
            </a:r>
            <a:r>
              <a:rPr lang="it-IT" sz="3200" dirty="0" smtClean="0">
                <a:latin typeface="Times New Roman"/>
                <a:cs typeface="Times New Roman"/>
              </a:rPr>
              <a:t>→ due categorie in base a fruizione</a:t>
            </a:r>
            <a:endParaRPr lang="it-IT" sz="3200" dirty="0" smtClean="0"/>
          </a:p>
          <a:p>
            <a:pPr marL="514350" indent="-514350" algn="just">
              <a:buAutoNum type="arabicParenR"/>
            </a:pPr>
            <a:r>
              <a:rPr lang="it-IT" sz="3200" dirty="0" smtClean="0"/>
              <a:t>Beni che servono all’ente per le sue funzioni</a:t>
            </a:r>
          </a:p>
          <a:p>
            <a:pPr marL="514350" indent="-514350" algn="just">
              <a:buAutoNum type="arabicParenR"/>
            </a:pPr>
            <a:r>
              <a:rPr lang="it-IT" sz="3200" dirty="0" smtClean="0"/>
              <a:t>Beni destinati ad essere goduti da altri </a:t>
            </a:r>
            <a:r>
              <a:rPr lang="it-IT" sz="3200" dirty="0" smtClean="0">
                <a:latin typeface="Times New Roman"/>
                <a:cs typeface="Times New Roman"/>
              </a:rPr>
              <a:t>→ o collettività ( lido mare); o soggetti legittimati (miniere)</a:t>
            </a:r>
          </a:p>
          <a:p>
            <a:pPr marL="514350" indent="-514350" algn="just"/>
            <a:r>
              <a:rPr lang="it-IT" sz="3200" dirty="0" smtClean="0"/>
              <a:t>Beni comuni </a:t>
            </a:r>
            <a:r>
              <a:rPr lang="it-IT" sz="3200" dirty="0" smtClean="0">
                <a:latin typeface="Times New Roman"/>
                <a:cs typeface="Times New Roman"/>
              </a:rPr>
              <a:t>→ non pongono un problema di appartenenza perchè abbondanti (aria, mare, etere)</a:t>
            </a:r>
            <a:endParaRPr lang="it-IT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/>
          <a:lstStyle/>
          <a:p>
            <a:pPr algn="ctr"/>
            <a:r>
              <a:rPr lang="it-IT" b="1" dirty="0" smtClean="0"/>
              <a:t>I beni pubblici nel c.c. 1942</a:t>
            </a:r>
          </a:p>
          <a:p>
            <a:pPr algn="just"/>
            <a:r>
              <a:rPr lang="it-IT" sz="3200" dirty="0" smtClean="0"/>
              <a:t>Beni collettivi:  usi civici</a:t>
            </a:r>
          </a:p>
          <a:p>
            <a:pPr algn="ctr"/>
            <a:r>
              <a:rPr lang="it-IT" sz="3200" b="1" dirty="0" smtClean="0"/>
              <a:t>La proprietà pubblica ha senso se essa </a:t>
            </a:r>
          </a:p>
          <a:p>
            <a:pPr algn="just"/>
            <a:endParaRPr lang="it-IT" sz="3200" dirty="0" smtClean="0"/>
          </a:p>
          <a:p>
            <a:pPr algn="just"/>
            <a:endParaRPr lang="it-IT" sz="3200" dirty="0" smtClean="0"/>
          </a:p>
          <a:p>
            <a:pPr algn="just"/>
            <a:endParaRPr lang="it-IT" sz="3200" dirty="0" smtClean="0"/>
          </a:p>
          <a:p>
            <a:pPr algn="just"/>
            <a:r>
              <a:rPr lang="it-IT" sz="3200" dirty="0" smtClean="0"/>
              <a:t>è destinata a realizzare le utilità che dal bene si traggono, anche come fruizione diretta da parte della collettività, altrimenti non realizzabili.</a:t>
            </a:r>
          </a:p>
          <a:p>
            <a:pPr algn="just"/>
            <a:endParaRPr lang="it-IT" sz="3200" dirty="0" smtClean="0"/>
          </a:p>
          <a:p>
            <a:pPr algn="just"/>
            <a:endParaRPr lang="it-IT" sz="3200" dirty="0" smtClean="0"/>
          </a:p>
          <a:p>
            <a:pPr algn="just"/>
            <a:endParaRPr lang="it-IT" sz="3200" dirty="0" smtClean="0"/>
          </a:p>
          <a:p>
            <a:pPr algn="just"/>
            <a:endParaRPr lang="it-IT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95800" y="25146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382000" cy="6324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600" dirty="0" smtClean="0"/>
              <a:t>Attenuazione del carattere della inalienabilità: rinvio sistematico a leggi speciali; dichiarata non esausitività del c.c.</a:t>
            </a:r>
            <a:r>
              <a:rPr lang="it-IT" sz="3600" dirty="0" smtClean="0">
                <a:latin typeface="Times New Roman"/>
                <a:cs typeface="Times New Roman"/>
              </a:rPr>
              <a:t> → non colta subito questa apertura alle privatizzazioni.</a:t>
            </a:r>
          </a:p>
          <a:p>
            <a:pPr algn="just"/>
            <a:r>
              <a:rPr lang="it-IT" sz="3600" dirty="0" smtClean="0">
                <a:latin typeface="Times New Roman"/>
                <a:cs typeface="Times New Roman"/>
              </a:rPr>
              <a:t>Il rapporto tra leggi precedenti e c.c.: es. i beni immobili di interesse culturale e raccolte dei musei, che erano considerati alienabili dall’art.24 legge 1089/1939 (a certe condizioni), in quanto inseriti al comma 2 dell’art.822 sono ritenuti inalienabili se di enti territoriali (alienabili con cautele di cui all’art.24 cit., se di altri enti pubblici, CdS, A.pl., 13.7.1989, n.59.) </a:t>
            </a:r>
            <a:endParaRPr lang="it-IT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 fontScale="92500"/>
          </a:bodyPr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/>
            <a:r>
              <a:rPr lang="it-IT" sz="3600" dirty="0" smtClean="0"/>
              <a:t>Di fronte al testo polisenso della Cost. la dottrina pone il tema della </a:t>
            </a:r>
            <a:r>
              <a:rPr lang="it-IT" sz="3600" b="1" dirty="0" smtClean="0"/>
              <a:t>giustificazione </a:t>
            </a:r>
            <a:r>
              <a:rPr lang="it-IT" sz="3600" dirty="0" smtClean="0"/>
              <a:t>delle proprietà pubbliche</a:t>
            </a:r>
          </a:p>
          <a:p>
            <a:pPr algn="just"/>
            <a:r>
              <a:rPr lang="it-IT" sz="3600" dirty="0" smtClean="0"/>
              <a:t>La Cost., nella prospettiva di Cassese, giustifica un regime di privilegio (discendente dalla riserva) se è necessario per rendere i beni accessibili a tutti (art.42 Cost) o per  fini di utilità generale nelle situazioni di cui all’art.43 Cost. (ss.pp. essenziali, fonti energia, monopolio +preminente interesse generale.</a:t>
            </a:r>
          </a:p>
          <a:p>
            <a:pPr algn="ctr"/>
            <a:endParaRPr lang="it-IT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>
              <a:buFontTx/>
              <a:buChar char="-"/>
            </a:pPr>
            <a:r>
              <a:rPr lang="it-IT" sz="3200" dirty="0" smtClean="0"/>
              <a:t>Tendenza del legislatore attuale a dare rilievo a esigenze di interesse pubblico relative all’uso dei beni, indipendentemente dalle appartenenze.</a:t>
            </a:r>
          </a:p>
          <a:p>
            <a:pPr algn="just">
              <a:buFontTx/>
              <a:buChar char="-"/>
            </a:pPr>
            <a:r>
              <a:rPr lang="it-IT" sz="3200" dirty="0" smtClean="0"/>
              <a:t>Connessione tra regime dei beni e opzioni di politica economica </a:t>
            </a:r>
            <a:r>
              <a:rPr lang="it-IT" sz="3200" dirty="0" smtClean="0">
                <a:latin typeface="Times New Roman"/>
                <a:cs typeface="Times New Roman"/>
              </a:rPr>
              <a:t>→ ordine pubblico economico → Cost. garantisce più l’inziativa ec. privata che la proprietà privata.</a:t>
            </a:r>
          </a:p>
          <a:p>
            <a:pPr algn="just">
              <a:buFontTx/>
              <a:buChar char="-"/>
            </a:pPr>
            <a:r>
              <a:rPr lang="it-IT" sz="3200" dirty="0" smtClean="0">
                <a:latin typeface="Times New Roman"/>
                <a:cs typeface="Times New Roman"/>
              </a:rPr>
              <a:t>Altro è disciplina bene altro è quella del soggetto titolare: proprietà pubblica come dovere per alcuni </a:t>
            </a:r>
            <a:endParaRPr lang="it-IT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382000" cy="5715000"/>
          </a:xfrm>
        </p:spPr>
        <p:txBody>
          <a:bodyPr/>
          <a:lstStyle/>
          <a:p>
            <a:pPr algn="ctr"/>
            <a:r>
              <a:rPr lang="it-IT" dirty="0" smtClean="0"/>
              <a:t>I beni pubblici nel c.c. 1942</a:t>
            </a:r>
          </a:p>
          <a:p>
            <a:pPr algn="just">
              <a:buFontTx/>
              <a:buChar char="-"/>
            </a:pPr>
            <a:r>
              <a:rPr lang="it-IT" sz="3600" dirty="0" smtClean="0"/>
              <a:t>Non va confusa </a:t>
            </a:r>
            <a:r>
              <a:rPr lang="it-IT" sz="3600" smtClean="0"/>
              <a:t>la funzionalizzazione </a:t>
            </a:r>
            <a:r>
              <a:rPr lang="it-IT" sz="3600" dirty="0" smtClean="0"/>
              <a:t>dell’attività dei pubblici poteri con il regime dei beni</a:t>
            </a:r>
            <a:r>
              <a:rPr lang="it-IT" sz="3600" dirty="0" smtClean="0">
                <a:latin typeface="Times New Roman"/>
                <a:cs typeface="Times New Roman"/>
              </a:rPr>
              <a:t> → la proprietà pubblica è un tipo di proprietà caratterizzato da regime di privilegio nei rapporti con i terzi.</a:t>
            </a:r>
          </a:p>
          <a:p>
            <a:pPr algn="just">
              <a:buFontTx/>
              <a:buChar char="-"/>
            </a:pPr>
            <a:r>
              <a:rPr lang="it-IT" sz="3600" dirty="0" smtClean="0">
                <a:latin typeface="Times New Roman"/>
                <a:cs typeface="Times New Roman"/>
              </a:rPr>
              <a:t>In tutte le elaborazioni riemerge il rilievo delle proprietà collettive. </a:t>
            </a:r>
            <a:endParaRPr lang="it-IT" sz="3600" dirty="0" smtClean="0"/>
          </a:p>
          <a:p>
            <a:pPr algn="just"/>
            <a:endParaRPr lang="it-IT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80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4000" dirty="0" smtClean="0"/>
              <a:t>Emersione dell’interesse pubblico nella disciplina di vari regimi della proprietà privata (fondiaria; terreni soggetti a bonifica o vincolo idrogeologico; proprietà edilizia; proprietà dei beni di interesse storico e artistico</a:t>
            </a:r>
            <a:endParaRPr lang="it-IT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60198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 Appartenenza pubblica non è più, nella moderna società, garanzia di realizzazione dei molti e spesso confliggenti interessi pubblici connessi con l’uso dei beni.</a:t>
            </a:r>
          </a:p>
          <a:p>
            <a:pPr algn="just"/>
            <a:r>
              <a:rPr lang="it-IT" sz="3200" dirty="0" smtClean="0"/>
              <a:t>Dove resta il monopolio pubblico ? La tutela </a:t>
            </a:r>
          </a:p>
          <a:p>
            <a:pPr algn="just"/>
            <a:r>
              <a:rPr lang="it-IT" sz="3200" dirty="0" smtClean="0"/>
              <a:t>Qui il c.c. non rinvia a leggi speciali: riafferma il monopolio in capo allo Stato o altri enti pubblici: 823 </a:t>
            </a:r>
            <a:r>
              <a:rPr lang="it-IT" sz="3200" dirty="0" smtClean="0">
                <a:latin typeface="Times New Roman"/>
                <a:cs typeface="Times New Roman"/>
              </a:rPr>
              <a:t>→ </a:t>
            </a:r>
            <a:r>
              <a:rPr lang="it-IT" sz="3200" dirty="0" smtClean="0"/>
              <a:t>spetta alla p.a. la tutela in via amm.; può avvalersi dei mezzi ordinari a difesa della proprietà e del possesso.</a:t>
            </a:r>
          </a:p>
          <a:p>
            <a:pPr algn="just"/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Cambia la concezione della stessa proprietà privata</a:t>
            </a:r>
            <a:r>
              <a:rPr lang="it-IT" sz="3200" dirty="0" smtClean="0">
                <a:latin typeface="Times New Roman"/>
                <a:cs typeface="Times New Roman"/>
              </a:rPr>
              <a:t> → art.832 c.c.: godere e disporre in modo pieno esclusivo, entro i limiti e </a:t>
            </a:r>
            <a:r>
              <a:rPr lang="it-IT" sz="3200" b="1" dirty="0" smtClean="0">
                <a:latin typeface="Times New Roman"/>
                <a:cs typeface="Times New Roman"/>
              </a:rPr>
              <a:t>con l’osservanza degli obblighi stabiliti dall’ordinamento giuridico</a:t>
            </a:r>
            <a:r>
              <a:rPr lang="it-IT" sz="3200" dirty="0" smtClean="0">
                <a:latin typeface="Times New Roman"/>
                <a:cs typeface="Times New Roman"/>
              </a:rPr>
              <a:t>. </a:t>
            </a:r>
            <a:endParaRPr lang="it-IT" sz="3200" dirty="0" smtClean="0"/>
          </a:p>
          <a:p>
            <a:pPr algn="ctr"/>
            <a:endParaRPr lang="it-IT" sz="3200" dirty="0" smtClean="0"/>
          </a:p>
          <a:p>
            <a:pPr algn="ctr"/>
            <a:r>
              <a:rPr lang="it-IT" sz="3600" dirty="0" smtClean="0"/>
              <a:t>La proprietà privata obbliga per la realizzazione di interesse pubblico</a:t>
            </a:r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I beni pubblici nel c.c. 1942</a:t>
            </a:r>
          </a:p>
          <a:p>
            <a:pPr algn="ctr"/>
            <a:endParaRPr lang="it-IT" sz="3600" dirty="0" smtClean="0"/>
          </a:p>
          <a:p>
            <a:pPr algn="ctr"/>
            <a:r>
              <a:rPr lang="it-IT" sz="3600" dirty="0" smtClean="0"/>
              <a:t>Beni in proprietà privata </a:t>
            </a:r>
            <a:r>
              <a:rPr lang="it-IT" sz="3600" dirty="0" smtClean="0">
                <a:latin typeface="Times New Roman"/>
                <a:cs typeface="Times New Roman"/>
              </a:rPr>
              <a:t>↔ beni in proprietà pubblica </a:t>
            </a:r>
          </a:p>
          <a:p>
            <a:pPr algn="ctr"/>
            <a:endParaRPr lang="it-IT" sz="3600" dirty="0" smtClean="0"/>
          </a:p>
          <a:p>
            <a:pPr algn="ctr"/>
            <a:endParaRPr lang="it-IT" sz="3600" dirty="0" smtClean="0"/>
          </a:p>
          <a:p>
            <a:pPr algn="ctr"/>
            <a:r>
              <a:rPr lang="it-IT" sz="3600" dirty="0" smtClean="0"/>
              <a:t>Beni in proprietà conformata: gli statuti proprietari </a:t>
            </a:r>
            <a:r>
              <a:rPr lang="it-IT" sz="3600" dirty="0" smtClean="0">
                <a:latin typeface="Times New Roman"/>
                <a:cs typeface="Times New Roman"/>
              </a:rPr>
              <a:t>→ </a:t>
            </a:r>
            <a:r>
              <a:rPr lang="it-IT" sz="3600" b="1" dirty="0" smtClean="0">
                <a:latin typeface="Times New Roman"/>
                <a:cs typeface="Times New Roman"/>
              </a:rPr>
              <a:t>le</a:t>
            </a:r>
            <a:r>
              <a:rPr lang="it-IT" sz="3600" dirty="0" smtClean="0">
                <a:latin typeface="Times New Roman"/>
                <a:cs typeface="Times New Roman"/>
              </a:rPr>
              <a:t> proprietà</a:t>
            </a:r>
            <a:endParaRPr lang="it-I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648200" y="33528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382000" cy="5715000"/>
          </a:xfrm>
        </p:spPr>
        <p:txBody>
          <a:bodyPr>
            <a:normAutofit fontScale="92500"/>
          </a:bodyPr>
          <a:lstStyle/>
          <a:p>
            <a:pPr algn="ctr"/>
            <a:r>
              <a:rPr lang="it-IT" sz="3200" dirty="0" smtClean="0"/>
              <a:t>I beni pubblici nel c.c. 1942</a:t>
            </a:r>
          </a:p>
          <a:p>
            <a:pPr algn="just"/>
            <a:r>
              <a:rPr lang="it-IT" sz="3200" dirty="0" smtClean="0"/>
              <a:t>Categorie di beni: a) demanio naturale - necessario</a:t>
            </a:r>
          </a:p>
          <a:p>
            <a:pPr algn="just"/>
            <a:r>
              <a:rPr lang="it-IT" sz="3200" dirty="0" smtClean="0"/>
              <a:t>b) Demanio eventuale: si presuppone che certi beni di uso pubblico possano essere anche in capo a </a:t>
            </a:r>
            <a:r>
              <a:rPr lang="it-IT" sz="3200" dirty="0" smtClean="0"/>
              <a:t>privati. </a:t>
            </a:r>
            <a:endParaRPr lang="it-IT" sz="3200" dirty="0" smtClean="0"/>
          </a:p>
          <a:p>
            <a:pPr algn="just"/>
            <a:r>
              <a:rPr lang="it-IT" sz="3200" dirty="0" smtClean="0"/>
              <a:t>Una spiegazione: a) la funzione che tramite essi si esercita è di spettanza esclusiva della pa e necessita dell’appartenenza </a:t>
            </a:r>
            <a:r>
              <a:rPr lang="it-IT" sz="3200" dirty="0" smtClean="0"/>
              <a:t>pubblica.</a:t>
            </a:r>
            <a:endParaRPr lang="it-IT" sz="3200" dirty="0" smtClean="0"/>
          </a:p>
          <a:p>
            <a:pPr algn="just"/>
            <a:r>
              <a:rPr lang="it-IT" sz="3200" dirty="0" smtClean="0"/>
              <a:t>b)  La funzione non necessità della proprietà dei beni che alla stessa servono </a:t>
            </a:r>
            <a:r>
              <a:rPr lang="it-IT" sz="3200" dirty="0" smtClean="0">
                <a:latin typeface="Times New Roman"/>
                <a:cs typeface="Times New Roman"/>
              </a:rPr>
              <a:t>→ diritto demaniale parziario sul bene →825 c.c.</a:t>
            </a:r>
            <a:endParaRPr lang="it-I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</TotalTime>
  <Words>2930</Words>
  <Application>Microsoft Office PowerPoint</Application>
  <PresentationFormat>On-screen Show (4:3)</PresentationFormat>
  <Paragraphs>218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Flow</vt:lpstr>
      <vt:lpstr>  Diritto dei beni e servizi pubblici  Prof. Angelo Lalli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146</cp:revision>
  <dcterms:created xsi:type="dcterms:W3CDTF">2006-08-16T00:00:00Z</dcterms:created>
  <dcterms:modified xsi:type="dcterms:W3CDTF">2015-02-24T08:19:16Z</dcterms:modified>
</cp:coreProperties>
</file>